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Poppins Medium" panose="020B0604020202020204" charset="0"/>
      <p:regular r:id="rId60"/>
      <p:bold r:id="rId61"/>
      <p:italic r:id="rId62"/>
      <p:boldItalic r:id="rId63"/>
    </p:embeddedFont>
    <p:embeddedFont>
      <p:font typeface="Poppins" panose="020B0604020202020204" charset="0"/>
      <p:regular r:id="rId64"/>
      <p:bold r:id="rId65"/>
      <p:italic r:id="rId66"/>
      <p:boldItalic r:id="rId67"/>
    </p:embeddedFont>
    <p:embeddedFont>
      <p:font typeface="Poppins SemiBold" panose="020B060402020202020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60010-1F38-4633-9D85-8029FCD1D212}">
  <a:tblStyle styleId="{07160010-1F38-4633-9D85-8029FCD1D2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1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aa854c5a7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7aa854c5a7_0_8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7aa854c5a7_0_8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9889bf9be_0_7976: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79889bf9be_0_7976: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90d92a457c_0_194: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190d92a457c_0_194: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90d92a457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90d92a457c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190d92a457c_0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79889bf9be_0_4942: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79889bf9be_0_4942: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7c6c61e6a4_1_169: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7c6c61e6a4_1_169: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90d92a457c_0_225: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90d92a457c_0_225: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79889bf9be_0_7229: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179889bf9be_0_7229: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90d92a457c_0_266: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190d92a457c_0_266: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90d92a457c_0_314: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190d92a457c_0_314: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90d92a457c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90d92a457c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190d92a457c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0d92a4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90d92a457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190d92a457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90d92a457c_0_407: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190d92a457c_0_407: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90d92a457c_0_480: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190d92a457c_0_480: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79889bf9be_0_3643: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179889bf9be_0_3643: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79889bf9be_0_4512: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179889bf9be_0_451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179889bf9be_0_4512:notes"/>
          <p:cNvSpPr txBox="1">
            <a:spLocks noGrp="1"/>
          </p:cNvSpPr>
          <p:nvPr>
            <p:ph type="sldNum" idx="12"/>
          </p:nvPr>
        </p:nvSpPr>
        <p:spPr>
          <a:xfrm>
            <a:off x="3884620" y="8685225"/>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90d92a457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90d92a457c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190d92a457c_0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90d92a457c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90d92a457c_0_6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190d92a457c_0_6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90d92a457c_0_701: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190d92a457c_0_701: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90d92a457c_0_717: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190d92a457c_0_717: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90d92a457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90d92a457c_0_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190d92a457c_0_1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90d92a457c_0_156: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g190d92a457c_0_156: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90d92a457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90d92a457c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90d92a457c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79889bf9be_0_7607: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g179889bf9be_0_7607: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7aa854c5a7_0_1008: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7aa854c5a7_0_1008: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7aa854c5a7_0_1020: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g17aa854c5a7_0_1020: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79889bf9be_0_8351: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g179889bf9be_0_8351: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90d92a457c_0_754: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g190d92a457c_0_754: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7c6c61e6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7c6c61e6a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g17c6c61e6a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79889bf9be_0_6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179889bf9be_0_643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g179889bf9be_0_6437:notes"/>
          <p:cNvSpPr txBox="1">
            <a:spLocks noGrp="1"/>
          </p:cNvSpPr>
          <p:nvPr>
            <p:ph type="sldNum" idx="12"/>
          </p:nvPr>
        </p:nvSpPr>
        <p:spPr>
          <a:xfrm>
            <a:off x="3884620" y="8685225"/>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8cf74dff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8cf74dffe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g18cf74dffe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957d6c54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957d6c546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2957d6c546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94d8e8bd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94d8e8bdd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 name="Google Shape;807;g294d8e8bdd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0d92a457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0d92a457c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90d92a457c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94d8e8bdd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294d8e8bdd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g294d8e8bdd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94d8e8bdd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294d8e8bdd8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294d8e8bdd8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94d8e8bdd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294d8e8bdd8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294d8e8bdd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94d8e8bdd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294d8e8bdd8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g294d8e8bdd8_0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94d8e8bdd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94d8e8bdd8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g294d8e8bdd8_0_1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94d8e8bdd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294d8e8bdd8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g294d8e8bdd8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294d8e8bdd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294d8e8bdd8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294d8e8bdd8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94d8e8bdd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94d8e8bdd8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294d8e8bdd8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2957d6c546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2957d6c5463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g2957d6c5463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957d6c546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2957d6c5463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g2957d6c5463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90d92a457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90d92a457c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90d92a457c_0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2957d6c546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2957d6c5463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g2957d6c5463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2957d6c546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2957d6c5463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g2957d6c5463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2957d6c546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2957d6c5463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7" name="Google Shape;977;g2957d6c5463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94d8e8bdd8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294d8e8bdd8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g294d8e8bdd8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90d92a457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90d92a457c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90d92a457c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7aa854c5a7_0_1461: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7aa854c5a7_0_1461: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90d92a457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90d92a457c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90d92a457c_0_10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79889bf9be_0_5673:notes"/>
          <p:cNvSpPr txBox="1">
            <a:spLocks noGrp="1"/>
          </p:cNvSpPr>
          <p:nvPr>
            <p:ph type="body" idx="1"/>
          </p:nvPr>
        </p:nvSpPr>
        <p:spPr>
          <a:xfrm>
            <a:off x="685802" y="4400556"/>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79889bf9be_0_5673:notes"/>
          <p:cNvSpPr>
            <a:spLocks noGrp="1" noRot="1" noChangeAspect="1"/>
          </p:cNvSpPr>
          <p:nvPr>
            <p:ph type="sldImg" idx="2"/>
          </p:nvPr>
        </p:nvSpPr>
        <p:spPr>
          <a:xfrm>
            <a:off x="417009" y="1143186"/>
            <a:ext cx="602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with Logo">
  <p:cSld name="1_White with Logo">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685717" y="581025"/>
            <a:ext cx="3107700" cy="2911200"/>
          </a:xfrm>
          <a:prstGeom prst="rect">
            <a:avLst/>
          </a:prstGeom>
          <a:noFill/>
          <a:ln>
            <a:noFill/>
          </a:ln>
        </p:spPr>
        <p:txBody>
          <a:bodyPr spcFirstLastPara="1" wrap="square" lIns="0" tIns="0" rIns="0" bIns="0" anchor="t" anchorCtr="0">
            <a:normAutofit/>
          </a:bodyPr>
          <a:lstStyle>
            <a:lvl1pPr marL="457200" lvl="0" indent="-406400" algn="l" rtl="0">
              <a:lnSpc>
                <a:spcPct val="100000"/>
              </a:lnSpc>
              <a:spcBef>
                <a:spcPts val="1000"/>
              </a:spcBef>
              <a:spcAft>
                <a:spcPts val="0"/>
              </a:spcAft>
              <a:buSzPts val="2800"/>
              <a:buChar char="•"/>
              <a:defRPr sz="1350">
                <a:latin typeface="Arial"/>
                <a:ea typeface="Arial"/>
                <a:cs typeface="Arial"/>
                <a:sym typeface="Arial"/>
              </a:defRPr>
            </a:lvl1pPr>
            <a:lvl2pPr marL="914400" lvl="1" indent="-381000" algn="l" rtl="0">
              <a:lnSpc>
                <a:spcPct val="100000"/>
              </a:lnSpc>
              <a:spcBef>
                <a:spcPts val="500"/>
              </a:spcBef>
              <a:spcAft>
                <a:spcPts val="0"/>
              </a:spcAft>
              <a:buSzPts val="2400"/>
              <a:buChar char="•"/>
              <a:defRPr sz="1350">
                <a:latin typeface="Arial"/>
                <a:ea typeface="Arial"/>
                <a:cs typeface="Arial"/>
                <a:sym typeface="Arial"/>
              </a:defRPr>
            </a:lvl2pPr>
            <a:lvl3pPr marL="1371600" lvl="2" indent="-355600" algn="l" rtl="0">
              <a:lnSpc>
                <a:spcPct val="100000"/>
              </a:lnSpc>
              <a:spcBef>
                <a:spcPts val="500"/>
              </a:spcBef>
              <a:spcAft>
                <a:spcPts val="0"/>
              </a:spcAft>
              <a:buSzPts val="2000"/>
              <a:buChar char="•"/>
              <a:defRPr sz="1350">
                <a:latin typeface="Arial"/>
                <a:ea typeface="Arial"/>
                <a:cs typeface="Arial"/>
                <a:sym typeface="Arial"/>
              </a:defRPr>
            </a:lvl3pPr>
            <a:lvl4pPr marL="1828800" lvl="3" indent="-342900" algn="l" rtl="0">
              <a:lnSpc>
                <a:spcPct val="100000"/>
              </a:lnSpc>
              <a:spcBef>
                <a:spcPts val="500"/>
              </a:spcBef>
              <a:spcAft>
                <a:spcPts val="0"/>
              </a:spcAft>
              <a:buSzPts val="1800"/>
              <a:buChar char="•"/>
              <a:defRPr sz="1350">
                <a:latin typeface="Arial"/>
                <a:ea typeface="Arial"/>
                <a:cs typeface="Arial"/>
                <a:sym typeface="Arial"/>
              </a:defRPr>
            </a:lvl4pPr>
            <a:lvl5pPr marL="2286000" lvl="4" indent="-342900" algn="l" rtl="0">
              <a:lnSpc>
                <a:spcPct val="100000"/>
              </a:lnSpc>
              <a:spcBef>
                <a:spcPts val="500"/>
              </a:spcBef>
              <a:spcAft>
                <a:spcPts val="0"/>
              </a:spcAft>
              <a:buSzPts val="1800"/>
              <a:buChar char="•"/>
              <a:defRPr sz="1350">
                <a:latin typeface="Arial"/>
                <a:ea typeface="Arial"/>
                <a:cs typeface="Arial"/>
                <a:sym typeface="Arial"/>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pic>
        <p:nvPicPr>
          <p:cNvPr id="56" name="Google Shape;56;p13"/>
          <p:cNvPicPr preferRelativeResize="0"/>
          <p:nvPr/>
        </p:nvPicPr>
        <p:blipFill rotWithShape="1">
          <a:blip r:embed="rId2">
            <a:alphaModFix/>
          </a:blip>
          <a:srcRect/>
          <a:stretch/>
        </p:blipFill>
        <p:spPr>
          <a:xfrm>
            <a:off x="8533529" y="207403"/>
            <a:ext cx="373622" cy="3736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4383750" y="5298653"/>
            <a:ext cx="171900" cy="133800"/>
          </a:xfrm>
          <a:prstGeom prst="rect">
            <a:avLst/>
          </a:prstGeom>
          <a:noFill/>
          <a:ln>
            <a:noFill/>
          </a:ln>
        </p:spPr>
        <p:txBody>
          <a:bodyPr spcFirstLastPara="1" wrap="square" lIns="32750" tIns="32750" rIns="32750" bIns="32750" anchor="t" anchorCtr="0">
            <a:normAutofit fontScale="70000" lnSpcReduction="20000"/>
          </a:bodyPr>
          <a:lstStyle>
            <a:lvl1pPr marL="0" marR="0" lvl="0"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1pPr>
            <a:lvl2pPr marL="0" marR="0" lvl="1"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2pPr>
            <a:lvl3pPr marL="0" marR="0" lvl="2"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3pPr>
            <a:lvl4pPr marL="0" marR="0" lvl="3"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4pPr>
            <a:lvl5pPr marL="0" marR="0" lvl="4"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5pPr>
            <a:lvl6pPr marL="0" marR="0" lvl="5"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6pPr>
            <a:lvl7pPr marL="0" marR="0" lvl="6"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7pPr>
            <a:lvl8pPr marL="0" marR="0" lvl="7"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8pPr>
            <a:lvl9pPr marL="0" marR="0" lvl="8" indent="0" algn="r" rtl="0">
              <a:lnSpc>
                <a:spcPct val="100000"/>
              </a:lnSpc>
              <a:spcBef>
                <a:spcPts val="0"/>
              </a:spcBef>
              <a:spcAft>
                <a:spcPts val="0"/>
              </a:spcAft>
              <a:buClr>
                <a:srgbClr val="6C6D70"/>
              </a:buClr>
              <a:buFont typeface="Arial"/>
              <a:buNone/>
              <a:defRPr sz="800" b="0" i="0" u="none" strike="noStrike" cap="none">
                <a:solidFill>
                  <a:srgbClr val="6C6D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with Logo 1">
  <p:cSld name="TITLE_AND_BODY_1">
    <p:spTree>
      <p:nvGrpSpPr>
        <p:cNvPr id="1" name="Shape 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CONTENIDO">
  <p:cSld name="8_CONTENIDO">
    <p:spTree>
      <p:nvGrpSpPr>
        <p:cNvPr id="1" name="Shape 60"/>
        <p:cNvGrpSpPr/>
        <p:nvPr/>
      </p:nvGrpSpPr>
      <p:grpSpPr>
        <a:xfrm>
          <a:off x="0" y="0"/>
          <a:ext cx="0" cy="0"/>
          <a:chOff x="0" y="0"/>
          <a:chExt cx="0" cy="0"/>
        </a:xfrm>
      </p:grpSpPr>
      <p:sp>
        <p:nvSpPr>
          <p:cNvPr id="61" name="Google Shape;61;p16"/>
          <p:cNvSpPr/>
          <p:nvPr/>
        </p:nvSpPr>
        <p:spPr>
          <a:xfrm rot="10800000">
            <a:off x="-20449" y="-24635"/>
            <a:ext cx="4969163" cy="1689522"/>
          </a:xfrm>
          <a:custGeom>
            <a:avLst/>
            <a:gdLst/>
            <a:ahLst/>
            <a:cxnLst/>
            <a:rect l="l" t="t" r="r" b="b"/>
            <a:pathLst>
              <a:path w="5951093" h="2925580" extrusionOk="0">
                <a:moveTo>
                  <a:pt x="5951093" y="0"/>
                </a:moveTo>
                <a:lnTo>
                  <a:pt x="5943600" y="29981"/>
                </a:lnTo>
                <a:lnTo>
                  <a:pt x="5943600" y="2925580"/>
                </a:lnTo>
                <a:lnTo>
                  <a:pt x="0" y="2925580"/>
                </a:lnTo>
                <a:lnTo>
                  <a:pt x="5951093"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 name="Google Shape;62;p16"/>
          <p:cNvSpPr txBox="1">
            <a:spLocks noGrp="1"/>
          </p:cNvSpPr>
          <p:nvPr>
            <p:ph type="title"/>
          </p:nvPr>
        </p:nvSpPr>
        <p:spPr>
          <a:xfrm>
            <a:off x="494960" y="504410"/>
            <a:ext cx="3069300" cy="346200"/>
          </a:xfrm>
          <a:prstGeom prst="rect">
            <a:avLst/>
          </a:prstGeom>
          <a:solidFill>
            <a:schemeClr val="lt1"/>
          </a:solid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rgbClr val="0171FF"/>
              </a:buClr>
              <a:buSzPts val="1800"/>
              <a:buFont typeface="Calibri"/>
              <a:buNone/>
              <a:defRPr sz="1800" b="1" i="0" u="none" strike="noStrike" cap="none">
                <a:solidFill>
                  <a:srgbClr val="0171FF"/>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63" name="Google Shape;63;p16"/>
          <p:cNvSpPr txBox="1">
            <a:spLocks noGrp="1"/>
          </p:cNvSpPr>
          <p:nvPr>
            <p:ph type="body" idx="1"/>
          </p:nvPr>
        </p:nvSpPr>
        <p:spPr>
          <a:xfrm>
            <a:off x="487966" y="1593340"/>
            <a:ext cx="6821400" cy="31500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14000"/>
              </a:lnSpc>
              <a:spcBef>
                <a:spcPts val="0"/>
              </a:spcBef>
              <a:spcAft>
                <a:spcPts val="0"/>
              </a:spcAft>
              <a:buClr>
                <a:schemeClr val="accent1"/>
              </a:buClr>
              <a:buSzPts val="1100"/>
              <a:buFont typeface="Noto Sans Symbols"/>
              <a:buChar char="▪"/>
              <a:defRPr sz="1100" b="0" i="0" u="none" strike="noStrike" cap="none">
                <a:solidFill>
                  <a:srgbClr val="262626"/>
                </a:solidFill>
                <a:latin typeface="Calibri"/>
                <a:ea typeface="Calibri"/>
                <a:cs typeface="Calibri"/>
                <a:sym typeface="Calibri"/>
              </a:defRPr>
            </a:lvl1pPr>
            <a:lvl2pPr marL="914400" marR="0" lvl="1"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2pPr>
            <a:lvl3pPr marL="1371600" marR="0" lvl="2"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3pPr>
            <a:lvl4pPr marL="1828800" marR="0" lvl="3"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4pPr>
            <a:lvl5pPr marL="2286000" marR="0" lvl="4"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IDO">
  <p:cSld name="CONTENIDO">
    <p:spTree>
      <p:nvGrpSpPr>
        <p:cNvPr id="1" name="Shape 64"/>
        <p:cNvGrpSpPr/>
        <p:nvPr/>
      </p:nvGrpSpPr>
      <p:grpSpPr>
        <a:xfrm>
          <a:off x="0" y="0"/>
          <a:ext cx="0" cy="0"/>
          <a:chOff x="0" y="0"/>
          <a:chExt cx="0" cy="0"/>
        </a:xfrm>
      </p:grpSpPr>
      <p:sp>
        <p:nvSpPr>
          <p:cNvPr id="65" name="Google Shape;65;p17"/>
          <p:cNvSpPr/>
          <p:nvPr/>
        </p:nvSpPr>
        <p:spPr>
          <a:xfrm rot="10800000">
            <a:off x="-20449" y="-24635"/>
            <a:ext cx="4969163" cy="1689522"/>
          </a:xfrm>
          <a:custGeom>
            <a:avLst/>
            <a:gdLst/>
            <a:ahLst/>
            <a:cxnLst/>
            <a:rect l="l" t="t" r="r" b="b"/>
            <a:pathLst>
              <a:path w="5951093" h="2925580" extrusionOk="0">
                <a:moveTo>
                  <a:pt x="5951093" y="0"/>
                </a:moveTo>
                <a:lnTo>
                  <a:pt x="5943600" y="29981"/>
                </a:lnTo>
                <a:lnTo>
                  <a:pt x="5943600" y="2925580"/>
                </a:lnTo>
                <a:lnTo>
                  <a:pt x="0" y="2925580"/>
                </a:lnTo>
                <a:lnTo>
                  <a:pt x="5951093"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 name="Google Shape;66;p17"/>
          <p:cNvSpPr txBox="1">
            <a:spLocks noGrp="1"/>
          </p:cNvSpPr>
          <p:nvPr>
            <p:ph type="title"/>
          </p:nvPr>
        </p:nvSpPr>
        <p:spPr>
          <a:xfrm>
            <a:off x="494960" y="504410"/>
            <a:ext cx="3069300" cy="346200"/>
          </a:xfrm>
          <a:prstGeom prst="rect">
            <a:avLst/>
          </a:prstGeom>
          <a:solidFill>
            <a:schemeClr val="lt1"/>
          </a:solid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rgbClr val="0171FF"/>
              </a:buClr>
              <a:buSzPts val="1800"/>
              <a:buFont typeface="Calibri"/>
              <a:buNone/>
              <a:defRPr sz="1800" b="1" i="0" u="none" strike="noStrike" cap="none">
                <a:solidFill>
                  <a:srgbClr val="0171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7" name="Google Shape;67;p17"/>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a:solidFill>
                  <a:srgbClr val="262626"/>
                </a:solidFill>
                <a:latin typeface="Calibri"/>
                <a:ea typeface="Calibri"/>
                <a:cs typeface="Calibri"/>
                <a:sym typeface="Calibri"/>
              </a:defRPr>
            </a:lvl1pPr>
            <a:lvl2pPr marL="0" marR="0" lvl="1" indent="0" algn="l" rtl="0">
              <a:spcBef>
                <a:spcPts val="0"/>
              </a:spcBef>
              <a:buNone/>
              <a:defRPr sz="600">
                <a:solidFill>
                  <a:srgbClr val="262626"/>
                </a:solidFill>
                <a:latin typeface="Calibri"/>
                <a:ea typeface="Calibri"/>
                <a:cs typeface="Calibri"/>
                <a:sym typeface="Calibri"/>
              </a:defRPr>
            </a:lvl2pPr>
            <a:lvl3pPr marL="0" marR="0" lvl="2" indent="0" algn="l" rtl="0">
              <a:spcBef>
                <a:spcPts val="0"/>
              </a:spcBef>
              <a:buNone/>
              <a:defRPr sz="600">
                <a:solidFill>
                  <a:srgbClr val="262626"/>
                </a:solidFill>
                <a:latin typeface="Calibri"/>
                <a:ea typeface="Calibri"/>
                <a:cs typeface="Calibri"/>
                <a:sym typeface="Calibri"/>
              </a:defRPr>
            </a:lvl3pPr>
            <a:lvl4pPr marL="0" marR="0" lvl="3" indent="0" algn="l" rtl="0">
              <a:spcBef>
                <a:spcPts val="0"/>
              </a:spcBef>
              <a:buNone/>
              <a:defRPr sz="600">
                <a:solidFill>
                  <a:srgbClr val="262626"/>
                </a:solidFill>
                <a:latin typeface="Calibri"/>
                <a:ea typeface="Calibri"/>
                <a:cs typeface="Calibri"/>
                <a:sym typeface="Calibri"/>
              </a:defRPr>
            </a:lvl4pPr>
            <a:lvl5pPr marL="0" marR="0" lvl="4" indent="0" algn="l" rtl="0">
              <a:spcBef>
                <a:spcPts val="0"/>
              </a:spcBef>
              <a:buNone/>
              <a:defRPr sz="600">
                <a:solidFill>
                  <a:srgbClr val="262626"/>
                </a:solidFill>
                <a:latin typeface="Calibri"/>
                <a:ea typeface="Calibri"/>
                <a:cs typeface="Calibri"/>
                <a:sym typeface="Calibri"/>
              </a:defRPr>
            </a:lvl5pPr>
            <a:lvl6pPr marL="0" marR="0" lvl="5" indent="0" algn="l" rtl="0">
              <a:spcBef>
                <a:spcPts val="0"/>
              </a:spcBef>
              <a:buNone/>
              <a:defRPr sz="600">
                <a:solidFill>
                  <a:srgbClr val="262626"/>
                </a:solidFill>
                <a:latin typeface="Calibri"/>
                <a:ea typeface="Calibri"/>
                <a:cs typeface="Calibri"/>
                <a:sym typeface="Calibri"/>
              </a:defRPr>
            </a:lvl6pPr>
            <a:lvl7pPr marL="0" marR="0" lvl="6" indent="0" algn="l" rtl="0">
              <a:spcBef>
                <a:spcPts val="0"/>
              </a:spcBef>
              <a:buNone/>
              <a:defRPr sz="600">
                <a:solidFill>
                  <a:srgbClr val="262626"/>
                </a:solidFill>
                <a:latin typeface="Calibri"/>
                <a:ea typeface="Calibri"/>
                <a:cs typeface="Calibri"/>
                <a:sym typeface="Calibri"/>
              </a:defRPr>
            </a:lvl7pPr>
            <a:lvl8pPr marL="0" marR="0" lvl="7" indent="0" algn="l" rtl="0">
              <a:spcBef>
                <a:spcPts val="0"/>
              </a:spcBef>
              <a:buNone/>
              <a:defRPr sz="600">
                <a:solidFill>
                  <a:srgbClr val="262626"/>
                </a:solidFill>
                <a:latin typeface="Calibri"/>
                <a:ea typeface="Calibri"/>
                <a:cs typeface="Calibri"/>
                <a:sym typeface="Calibri"/>
              </a:defRPr>
            </a:lvl8pPr>
            <a:lvl9pPr marL="0" marR="0" lvl="8" indent="0" algn="l" rtl="0">
              <a:spcBef>
                <a:spcPts val="0"/>
              </a:spcBef>
              <a:buNone/>
              <a:defRPr sz="600">
                <a:solidFill>
                  <a:srgbClr val="26262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68" name="Google Shape;68;p17"/>
          <p:cNvSpPr txBox="1">
            <a:spLocks noGrp="1"/>
          </p:cNvSpPr>
          <p:nvPr>
            <p:ph type="body" idx="1"/>
          </p:nvPr>
        </p:nvSpPr>
        <p:spPr>
          <a:xfrm>
            <a:off x="487966" y="1593340"/>
            <a:ext cx="3716400" cy="31500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14000"/>
              </a:lnSpc>
              <a:spcBef>
                <a:spcPts val="0"/>
              </a:spcBef>
              <a:spcAft>
                <a:spcPts val="0"/>
              </a:spcAft>
              <a:buClr>
                <a:schemeClr val="accent1"/>
              </a:buClr>
              <a:buSzPts val="1100"/>
              <a:buFont typeface="Noto Sans Symbols"/>
              <a:buChar char="▪"/>
              <a:defRPr sz="1100" b="0" i="0" u="none" strike="noStrike" cap="none">
                <a:solidFill>
                  <a:srgbClr val="262626"/>
                </a:solidFill>
                <a:latin typeface="Calibri"/>
                <a:ea typeface="Calibri"/>
                <a:cs typeface="Calibri"/>
                <a:sym typeface="Calibri"/>
              </a:defRPr>
            </a:lvl1pPr>
            <a:lvl2pPr marL="914400" marR="0" lvl="1"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2pPr>
            <a:lvl3pPr marL="1371600" marR="0" lvl="2"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3pPr>
            <a:lvl4pPr marL="1828800" marR="0" lvl="3"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4pPr>
            <a:lvl5pPr marL="2286000" marR="0" lvl="4"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9" name="Google Shape;69;p17"/>
          <p:cNvPicPr preferRelativeResize="0"/>
          <p:nvPr/>
        </p:nvPicPr>
        <p:blipFill rotWithShape="1">
          <a:blip r:embed="rId2">
            <a:alphaModFix/>
          </a:blip>
          <a:srcRect r="82888"/>
          <a:stretch/>
        </p:blipFill>
        <p:spPr>
          <a:xfrm>
            <a:off x="8768539" y="4911705"/>
            <a:ext cx="141325" cy="1349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NTENIDO">
  <p:cSld name="3_CONTENIDO">
    <p:spTree>
      <p:nvGrpSpPr>
        <p:cNvPr id="1" name="Shape 70"/>
        <p:cNvGrpSpPr/>
        <p:nvPr/>
      </p:nvGrpSpPr>
      <p:grpSpPr>
        <a:xfrm>
          <a:off x="0" y="0"/>
          <a:ext cx="0" cy="0"/>
          <a:chOff x="0" y="0"/>
          <a:chExt cx="0" cy="0"/>
        </a:xfrm>
      </p:grpSpPr>
      <p:sp>
        <p:nvSpPr>
          <p:cNvPr id="71" name="Google Shape;71;p18"/>
          <p:cNvSpPr/>
          <p:nvPr/>
        </p:nvSpPr>
        <p:spPr>
          <a:xfrm rot="10800000">
            <a:off x="-20449" y="-24635"/>
            <a:ext cx="4969163" cy="1689522"/>
          </a:xfrm>
          <a:custGeom>
            <a:avLst/>
            <a:gdLst/>
            <a:ahLst/>
            <a:cxnLst/>
            <a:rect l="l" t="t" r="r" b="b"/>
            <a:pathLst>
              <a:path w="5951093" h="2925580" extrusionOk="0">
                <a:moveTo>
                  <a:pt x="5951093" y="0"/>
                </a:moveTo>
                <a:lnTo>
                  <a:pt x="5943600" y="29981"/>
                </a:lnTo>
                <a:lnTo>
                  <a:pt x="5943600" y="2925580"/>
                </a:lnTo>
                <a:lnTo>
                  <a:pt x="0" y="2925580"/>
                </a:lnTo>
                <a:lnTo>
                  <a:pt x="5951093"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 name="Google Shape;72;p18"/>
          <p:cNvSpPr txBox="1">
            <a:spLocks noGrp="1"/>
          </p:cNvSpPr>
          <p:nvPr>
            <p:ph type="title"/>
          </p:nvPr>
        </p:nvSpPr>
        <p:spPr>
          <a:xfrm>
            <a:off x="494960" y="504410"/>
            <a:ext cx="3069300" cy="346200"/>
          </a:xfrm>
          <a:prstGeom prst="rect">
            <a:avLst/>
          </a:prstGeom>
          <a:solidFill>
            <a:schemeClr val="lt1"/>
          </a:solid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rgbClr val="0171FF"/>
              </a:buClr>
              <a:buSzPts val="1800"/>
              <a:buFont typeface="Calibri"/>
              <a:buNone/>
              <a:defRPr sz="1800" b="1" i="0" u="none" strike="noStrike" cap="none">
                <a:solidFill>
                  <a:srgbClr val="0171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 name="Google Shape;73;p18"/>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a:solidFill>
                  <a:srgbClr val="262626"/>
                </a:solidFill>
                <a:latin typeface="Calibri"/>
                <a:ea typeface="Calibri"/>
                <a:cs typeface="Calibri"/>
                <a:sym typeface="Calibri"/>
              </a:defRPr>
            </a:lvl1pPr>
            <a:lvl2pPr marL="0" marR="0" lvl="1" indent="0" algn="l" rtl="0">
              <a:spcBef>
                <a:spcPts val="0"/>
              </a:spcBef>
              <a:buNone/>
              <a:defRPr sz="600">
                <a:solidFill>
                  <a:srgbClr val="262626"/>
                </a:solidFill>
                <a:latin typeface="Calibri"/>
                <a:ea typeface="Calibri"/>
                <a:cs typeface="Calibri"/>
                <a:sym typeface="Calibri"/>
              </a:defRPr>
            </a:lvl2pPr>
            <a:lvl3pPr marL="0" marR="0" lvl="2" indent="0" algn="l" rtl="0">
              <a:spcBef>
                <a:spcPts val="0"/>
              </a:spcBef>
              <a:buNone/>
              <a:defRPr sz="600">
                <a:solidFill>
                  <a:srgbClr val="262626"/>
                </a:solidFill>
                <a:latin typeface="Calibri"/>
                <a:ea typeface="Calibri"/>
                <a:cs typeface="Calibri"/>
                <a:sym typeface="Calibri"/>
              </a:defRPr>
            </a:lvl3pPr>
            <a:lvl4pPr marL="0" marR="0" lvl="3" indent="0" algn="l" rtl="0">
              <a:spcBef>
                <a:spcPts val="0"/>
              </a:spcBef>
              <a:buNone/>
              <a:defRPr sz="600">
                <a:solidFill>
                  <a:srgbClr val="262626"/>
                </a:solidFill>
                <a:latin typeface="Calibri"/>
                <a:ea typeface="Calibri"/>
                <a:cs typeface="Calibri"/>
                <a:sym typeface="Calibri"/>
              </a:defRPr>
            </a:lvl4pPr>
            <a:lvl5pPr marL="0" marR="0" lvl="4" indent="0" algn="l" rtl="0">
              <a:spcBef>
                <a:spcPts val="0"/>
              </a:spcBef>
              <a:buNone/>
              <a:defRPr sz="600">
                <a:solidFill>
                  <a:srgbClr val="262626"/>
                </a:solidFill>
                <a:latin typeface="Calibri"/>
                <a:ea typeface="Calibri"/>
                <a:cs typeface="Calibri"/>
                <a:sym typeface="Calibri"/>
              </a:defRPr>
            </a:lvl5pPr>
            <a:lvl6pPr marL="0" marR="0" lvl="5" indent="0" algn="l" rtl="0">
              <a:spcBef>
                <a:spcPts val="0"/>
              </a:spcBef>
              <a:buNone/>
              <a:defRPr sz="600">
                <a:solidFill>
                  <a:srgbClr val="262626"/>
                </a:solidFill>
                <a:latin typeface="Calibri"/>
                <a:ea typeface="Calibri"/>
                <a:cs typeface="Calibri"/>
                <a:sym typeface="Calibri"/>
              </a:defRPr>
            </a:lvl6pPr>
            <a:lvl7pPr marL="0" marR="0" lvl="6" indent="0" algn="l" rtl="0">
              <a:spcBef>
                <a:spcPts val="0"/>
              </a:spcBef>
              <a:buNone/>
              <a:defRPr sz="600">
                <a:solidFill>
                  <a:srgbClr val="262626"/>
                </a:solidFill>
                <a:latin typeface="Calibri"/>
                <a:ea typeface="Calibri"/>
                <a:cs typeface="Calibri"/>
                <a:sym typeface="Calibri"/>
              </a:defRPr>
            </a:lvl7pPr>
            <a:lvl8pPr marL="0" marR="0" lvl="7" indent="0" algn="l" rtl="0">
              <a:spcBef>
                <a:spcPts val="0"/>
              </a:spcBef>
              <a:buNone/>
              <a:defRPr sz="600">
                <a:solidFill>
                  <a:srgbClr val="262626"/>
                </a:solidFill>
                <a:latin typeface="Calibri"/>
                <a:ea typeface="Calibri"/>
                <a:cs typeface="Calibri"/>
                <a:sym typeface="Calibri"/>
              </a:defRPr>
            </a:lvl8pPr>
            <a:lvl9pPr marL="0" marR="0" lvl="8" indent="0" algn="l" rtl="0">
              <a:spcBef>
                <a:spcPts val="0"/>
              </a:spcBef>
              <a:buNone/>
              <a:defRPr sz="600">
                <a:solidFill>
                  <a:srgbClr val="26262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74" name="Google Shape;74;p18"/>
          <p:cNvSpPr txBox="1">
            <a:spLocks noGrp="1"/>
          </p:cNvSpPr>
          <p:nvPr>
            <p:ph type="body" idx="1"/>
          </p:nvPr>
        </p:nvSpPr>
        <p:spPr>
          <a:xfrm>
            <a:off x="4991621" y="1593340"/>
            <a:ext cx="3716400" cy="31500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14000"/>
              </a:lnSpc>
              <a:spcBef>
                <a:spcPts val="0"/>
              </a:spcBef>
              <a:spcAft>
                <a:spcPts val="0"/>
              </a:spcAft>
              <a:buClr>
                <a:schemeClr val="accent1"/>
              </a:buClr>
              <a:buSzPts val="1100"/>
              <a:buFont typeface="Noto Sans Symbols"/>
              <a:buChar char="▪"/>
              <a:defRPr sz="1100" b="0" i="0" u="none" strike="noStrike" cap="none">
                <a:solidFill>
                  <a:srgbClr val="262626"/>
                </a:solidFill>
                <a:latin typeface="Calibri"/>
                <a:ea typeface="Calibri"/>
                <a:cs typeface="Calibri"/>
                <a:sym typeface="Calibri"/>
              </a:defRPr>
            </a:lvl1pPr>
            <a:lvl2pPr marL="914400" marR="0" lvl="1"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2pPr>
            <a:lvl3pPr marL="1371600" marR="0" lvl="2"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3pPr>
            <a:lvl4pPr marL="1828800" marR="0" lvl="3"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4pPr>
            <a:lvl5pPr marL="2286000" marR="0" lvl="4"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5" name="Google Shape;75;p18"/>
          <p:cNvPicPr preferRelativeResize="0"/>
          <p:nvPr/>
        </p:nvPicPr>
        <p:blipFill rotWithShape="1">
          <a:blip r:embed="rId2">
            <a:alphaModFix/>
          </a:blip>
          <a:srcRect r="82888"/>
          <a:stretch/>
        </p:blipFill>
        <p:spPr>
          <a:xfrm>
            <a:off x="8768539" y="4911705"/>
            <a:ext cx="141325" cy="1349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_CONTENIDO">
  <p:cSld name="13_CONTENIDO">
    <p:spTree>
      <p:nvGrpSpPr>
        <p:cNvPr id="1" name="Shape 76"/>
        <p:cNvGrpSpPr/>
        <p:nvPr/>
      </p:nvGrpSpPr>
      <p:grpSpPr>
        <a:xfrm>
          <a:off x="0" y="0"/>
          <a:ext cx="0" cy="0"/>
          <a:chOff x="0" y="0"/>
          <a:chExt cx="0" cy="0"/>
        </a:xfrm>
      </p:grpSpPr>
      <p:sp>
        <p:nvSpPr>
          <p:cNvPr id="77" name="Google Shape;77;p19"/>
          <p:cNvSpPr/>
          <p:nvPr/>
        </p:nvSpPr>
        <p:spPr>
          <a:xfrm rot="10800000">
            <a:off x="-20449" y="-24635"/>
            <a:ext cx="4969163" cy="1689522"/>
          </a:xfrm>
          <a:custGeom>
            <a:avLst/>
            <a:gdLst/>
            <a:ahLst/>
            <a:cxnLst/>
            <a:rect l="l" t="t" r="r" b="b"/>
            <a:pathLst>
              <a:path w="5951093" h="2925580" extrusionOk="0">
                <a:moveTo>
                  <a:pt x="5951093" y="0"/>
                </a:moveTo>
                <a:lnTo>
                  <a:pt x="5943600" y="29981"/>
                </a:lnTo>
                <a:lnTo>
                  <a:pt x="5943600" y="2925580"/>
                </a:lnTo>
                <a:lnTo>
                  <a:pt x="0" y="2925580"/>
                </a:lnTo>
                <a:lnTo>
                  <a:pt x="5951093"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 name="Google Shape;78;p19"/>
          <p:cNvSpPr txBox="1">
            <a:spLocks noGrp="1"/>
          </p:cNvSpPr>
          <p:nvPr>
            <p:ph type="title"/>
          </p:nvPr>
        </p:nvSpPr>
        <p:spPr>
          <a:xfrm>
            <a:off x="494960" y="504410"/>
            <a:ext cx="3069300" cy="346200"/>
          </a:xfrm>
          <a:prstGeom prst="rect">
            <a:avLst/>
          </a:prstGeom>
          <a:solidFill>
            <a:schemeClr val="lt1"/>
          </a:solid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rgbClr val="0171FF"/>
              </a:buClr>
              <a:buSzPts val="1800"/>
              <a:buFont typeface="Calibri"/>
              <a:buNone/>
              <a:defRPr sz="1800" b="1" i="0" u="none" strike="noStrike" cap="none">
                <a:solidFill>
                  <a:srgbClr val="0171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9" name="Google Shape;79;p19"/>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a:solidFill>
                  <a:srgbClr val="262626"/>
                </a:solidFill>
                <a:latin typeface="Calibri"/>
                <a:ea typeface="Calibri"/>
                <a:cs typeface="Calibri"/>
                <a:sym typeface="Calibri"/>
              </a:defRPr>
            </a:lvl1pPr>
            <a:lvl2pPr marL="0" marR="0" lvl="1" indent="0" algn="l" rtl="0">
              <a:spcBef>
                <a:spcPts val="0"/>
              </a:spcBef>
              <a:buNone/>
              <a:defRPr sz="600">
                <a:solidFill>
                  <a:srgbClr val="262626"/>
                </a:solidFill>
                <a:latin typeface="Calibri"/>
                <a:ea typeface="Calibri"/>
                <a:cs typeface="Calibri"/>
                <a:sym typeface="Calibri"/>
              </a:defRPr>
            </a:lvl2pPr>
            <a:lvl3pPr marL="0" marR="0" lvl="2" indent="0" algn="l" rtl="0">
              <a:spcBef>
                <a:spcPts val="0"/>
              </a:spcBef>
              <a:buNone/>
              <a:defRPr sz="600">
                <a:solidFill>
                  <a:srgbClr val="262626"/>
                </a:solidFill>
                <a:latin typeface="Calibri"/>
                <a:ea typeface="Calibri"/>
                <a:cs typeface="Calibri"/>
                <a:sym typeface="Calibri"/>
              </a:defRPr>
            </a:lvl3pPr>
            <a:lvl4pPr marL="0" marR="0" lvl="3" indent="0" algn="l" rtl="0">
              <a:spcBef>
                <a:spcPts val="0"/>
              </a:spcBef>
              <a:buNone/>
              <a:defRPr sz="600">
                <a:solidFill>
                  <a:srgbClr val="262626"/>
                </a:solidFill>
                <a:latin typeface="Calibri"/>
                <a:ea typeface="Calibri"/>
                <a:cs typeface="Calibri"/>
                <a:sym typeface="Calibri"/>
              </a:defRPr>
            </a:lvl4pPr>
            <a:lvl5pPr marL="0" marR="0" lvl="4" indent="0" algn="l" rtl="0">
              <a:spcBef>
                <a:spcPts val="0"/>
              </a:spcBef>
              <a:buNone/>
              <a:defRPr sz="600">
                <a:solidFill>
                  <a:srgbClr val="262626"/>
                </a:solidFill>
                <a:latin typeface="Calibri"/>
                <a:ea typeface="Calibri"/>
                <a:cs typeface="Calibri"/>
                <a:sym typeface="Calibri"/>
              </a:defRPr>
            </a:lvl5pPr>
            <a:lvl6pPr marL="0" marR="0" lvl="5" indent="0" algn="l" rtl="0">
              <a:spcBef>
                <a:spcPts val="0"/>
              </a:spcBef>
              <a:buNone/>
              <a:defRPr sz="600">
                <a:solidFill>
                  <a:srgbClr val="262626"/>
                </a:solidFill>
                <a:latin typeface="Calibri"/>
                <a:ea typeface="Calibri"/>
                <a:cs typeface="Calibri"/>
                <a:sym typeface="Calibri"/>
              </a:defRPr>
            </a:lvl6pPr>
            <a:lvl7pPr marL="0" marR="0" lvl="6" indent="0" algn="l" rtl="0">
              <a:spcBef>
                <a:spcPts val="0"/>
              </a:spcBef>
              <a:buNone/>
              <a:defRPr sz="600">
                <a:solidFill>
                  <a:srgbClr val="262626"/>
                </a:solidFill>
                <a:latin typeface="Calibri"/>
                <a:ea typeface="Calibri"/>
                <a:cs typeface="Calibri"/>
                <a:sym typeface="Calibri"/>
              </a:defRPr>
            </a:lvl7pPr>
            <a:lvl8pPr marL="0" marR="0" lvl="7" indent="0" algn="l" rtl="0">
              <a:spcBef>
                <a:spcPts val="0"/>
              </a:spcBef>
              <a:buNone/>
              <a:defRPr sz="600">
                <a:solidFill>
                  <a:srgbClr val="262626"/>
                </a:solidFill>
                <a:latin typeface="Calibri"/>
                <a:ea typeface="Calibri"/>
                <a:cs typeface="Calibri"/>
                <a:sym typeface="Calibri"/>
              </a:defRPr>
            </a:lvl8pPr>
            <a:lvl9pPr marL="0" marR="0" lvl="8" indent="0" algn="l" rtl="0">
              <a:spcBef>
                <a:spcPts val="0"/>
              </a:spcBef>
              <a:buNone/>
              <a:defRPr sz="600">
                <a:solidFill>
                  <a:srgbClr val="26262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80" name="Google Shape;80;p19"/>
          <p:cNvSpPr txBox="1">
            <a:spLocks noGrp="1"/>
          </p:cNvSpPr>
          <p:nvPr>
            <p:ph type="body" idx="1"/>
          </p:nvPr>
        </p:nvSpPr>
        <p:spPr>
          <a:xfrm>
            <a:off x="3856856" y="1366897"/>
            <a:ext cx="4508700" cy="26574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14000"/>
              </a:lnSpc>
              <a:spcBef>
                <a:spcPts val="0"/>
              </a:spcBef>
              <a:spcAft>
                <a:spcPts val="0"/>
              </a:spcAft>
              <a:buClr>
                <a:schemeClr val="accent1"/>
              </a:buClr>
              <a:buSzPts val="1100"/>
              <a:buFont typeface="Noto Sans Symbols"/>
              <a:buChar char="▪"/>
              <a:defRPr sz="1100" b="0" i="0" u="none" strike="noStrike" cap="none">
                <a:solidFill>
                  <a:srgbClr val="262626"/>
                </a:solidFill>
                <a:latin typeface="Calibri"/>
                <a:ea typeface="Calibri"/>
                <a:cs typeface="Calibri"/>
                <a:sym typeface="Calibri"/>
              </a:defRPr>
            </a:lvl1pPr>
            <a:lvl2pPr marL="914400" marR="0" lvl="1"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2pPr>
            <a:lvl3pPr marL="1371600" marR="0" lvl="2"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3pPr>
            <a:lvl4pPr marL="1828800" marR="0" lvl="3"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4pPr>
            <a:lvl5pPr marL="2286000" marR="0" lvl="4" indent="-298450" algn="l" rtl="0">
              <a:lnSpc>
                <a:spcPct val="114000"/>
              </a:lnSpc>
              <a:spcBef>
                <a:spcPts val="900"/>
              </a:spcBef>
              <a:spcAft>
                <a:spcPts val="0"/>
              </a:spcAft>
              <a:buClr>
                <a:srgbClr val="0071FF"/>
              </a:buClr>
              <a:buSzPts val="1100"/>
              <a:buFont typeface="Courier New"/>
              <a:buChar char="o"/>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1" name="Google Shape;81;p19"/>
          <p:cNvPicPr preferRelativeResize="0"/>
          <p:nvPr/>
        </p:nvPicPr>
        <p:blipFill rotWithShape="1">
          <a:blip r:embed="rId2">
            <a:alphaModFix/>
          </a:blip>
          <a:srcRect r="82888"/>
          <a:stretch/>
        </p:blipFill>
        <p:spPr>
          <a:xfrm>
            <a:off x="8768539" y="4911705"/>
            <a:ext cx="141325" cy="134999"/>
          </a:xfrm>
          <a:prstGeom prst="rect">
            <a:avLst/>
          </a:prstGeom>
          <a:noFill/>
          <a:ln>
            <a:noFill/>
          </a:ln>
        </p:spPr>
      </p:pic>
      <p:sp>
        <p:nvSpPr>
          <p:cNvPr id="82" name="Google Shape;82;p19"/>
          <p:cNvSpPr>
            <a:spLocks noGrp="1"/>
          </p:cNvSpPr>
          <p:nvPr>
            <p:ph type="pic" idx="2"/>
          </p:nvPr>
        </p:nvSpPr>
        <p:spPr>
          <a:xfrm>
            <a:off x="5715000" y="2344670"/>
            <a:ext cx="3429000" cy="28053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CONTENIDO">
  <p:cSld name="15_CONTENIDO">
    <p:spTree>
      <p:nvGrpSpPr>
        <p:cNvPr id="1" name="Shape 83"/>
        <p:cNvGrpSpPr/>
        <p:nvPr/>
      </p:nvGrpSpPr>
      <p:grpSpPr>
        <a:xfrm>
          <a:off x="0" y="0"/>
          <a:ext cx="0" cy="0"/>
          <a:chOff x="0" y="0"/>
          <a:chExt cx="0" cy="0"/>
        </a:xfrm>
      </p:grpSpPr>
      <p:sp>
        <p:nvSpPr>
          <p:cNvPr id="84" name="Google Shape;84;p20"/>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a:solidFill>
                  <a:srgbClr val="262626"/>
                </a:solidFill>
                <a:latin typeface="Calibri"/>
                <a:ea typeface="Calibri"/>
                <a:cs typeface="Calibri"/>
                <a:sym typeface="Calibri"/>
              </a:defRPr>
            </a:lvl1pPr>
            <a:lvl2pPr marL="0" marR="0" lvl="1" indent="0" algn="l" rtl="0">
              <a:spcBef>
                <a:spcPts val="0"/>
              </a:spcBef>
              <a:buNone/>
              <a:defRPr sz="600">
                <a:solidFill>
                  <a:srgbClr val="262626"/>
                </a:solidFill>
                <a:latin typeface="Calibri"/>
                <a:ea typeface="Calibri"/>
                <a:cs typeface="Calibri"/>
                <a:sym typeface="Calibri"/>
              </a:defRPr>
            </a:lvl2pPr>
            <a:lvl3pPr marL="0" marR="0" lvl="2" indent="0" algn="l" rtl="0">
              <a:spcBef>
                <a:spcPts val="0"/>
              </a:spcBef>
              <a:buNone/>
              <a:defRPr sz="600">
                <a:solidFill>
                  <a:srgbClr val="262626"/>
                </a:solidFill>
                <a:latin typeface="Calibri"/>
                <a:ea typeface="Calibri"/>
                <a:cs typeface="Calibri"/>
                <a:sym typeface="Calibri"/>
              </a:defRPr>
            </a:lvl3pPr>
            <a:lvl4pPr marL="0" marR="0" lvl="3" indent="0" algn="l" rtl="0">
              <a:spcBef>
                <a:spcPts val="0"/>
              </a:spcBef>
              <a:buNone/>
              <a:defRPr sz="600">
                <a:solidFill>
                  <a:srgbClr val="262626"/>
                </a:solidFill>
                <a:latin typeface="Calibri"/>
                <a:ea typeface="Calibri"/>
                <a:cs typeface="Calibri"/>
                <a:sym typeface="Calibri"/>
              </a:defRPr>
            </a:lvl4pPr>
            <a:lvl5pPr marL="0" marR="0" lvl="4" indent="0" algn="l" rtl="0">
              <a:spcBef>
                <a:spcPts val="0"/>
              </a:spcBef>
              <a:buNone/>
              <a:defRPr sz="600">
                <a:solidFill>
                  <a:srgbClr val="262626"/>
                </a:solidFill>
                <a:latin typeface="Calibri"/>
                <a:ea typeface="Calibri"/>
                <a:cs typeface="Calibri"/>
                <a:sym typeface="Calibri"/>
              </a:defRPr>
            </a:lvl5pPr>
            <a:lvl6pPr marL="0" marR="0" lvl="5" indent="0" algn="l" rtl="0">
              <a:spcBef>
                <a:spcPts val="0"/>
              </a:spcBef>
              <a:buNone/>
              <a:defRPr sz="600">
                <a:solidFill>
                  <a:srgbClr val="262626"/>
                </a:solidFill>
                <a:latin typeface="Calibri"/>
                <a:ea typeface="Calibri"/>
                <a:cs typeface="Calibri"/>
                <a:sym typeface="Calibri"/>
              </a:defRPr>
            </a:lvl6pPr>
            <a:lvl7pPr marL="0" marR="0" lvl="6" indent="0" algn="l" rtl="0">
              <a:spcBef>
                <a:spcPts val="0"/>
              </a:spcBef>
              <a:buNone/>
              <a:defRPr sz="600">
                <a:solidFill>
                  <a:srgbClr val="262626"/>
                </a:solidFill>
                <a:latin typeface="Calibri"/>
                <a:ea typeface="Calibri"/>
                <a:cs typeface="Calibri"/>
                <a:sym typeface="Calibri"/>
              </a:defRPr>
            </a:lvl7pPr>
            <a:lvl8pPr marL="0" marR="0" lvl="7" indent="0" algn="l" rtl="0">
              <a:spcBef>
                <a:spcPts val="0"/>
              </a:spcBef>
              <a:buNone/>
              <a:defRPr sz="600">
                <a:solidFill>
                  <a:srgbClr val="262626"/>
                </a:solidFill>
                <a:latin typeface="Calibri"/>
                <a:ea typeface="Calibri"/>
                <a:cs typeface="Calibri"/>
                <a:sym typeface="Calibri"/>
              </a:defRPr>
            </a:lvl8pPr>
            <a:lvl9pPr marL="0" marR="0" lvl="8" indent="0" algn="l" rtl="0">
              <a:spcBef>
                <a:spcPts val="0"/>
              </a:spcBef>
              <a:buNone/>
              <a:defRPr sz="600">
                <a:solidFill>
                  <a:srgbClr val="26262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pic>
        <p:nvPicPr>
          <p:cNvPr id="85" name="Google Shape;85;p20"/>
          <p:cNvPicPr preferRelativeResize="0"/>
          <p:nvPr/>
        </p:nvPicPr>
        <p:blipFill rotWithShape="1">
          <a:blip r:embed="rId2">
            <a:alphaModFix/>
          </a:blip>
          <a:srcRect r="82888"/>
          <a:stretch/>
        </p:blipFill>
        <p:spPr>
          <a:xfrm>
            <a:off x="8768539" y="4911705"/>
            <a:ext cx="141325" cy="134999"/>
          </a:xfrm>
          <a:prstGeom prst="rect">
            <a:avLst/>
          </a:prstGeom>
          <a:noFill/>
          <a:ln>
            <a:noFill/>
          </a:ln>
        </p:spPr>
      </p:pic>
      <p:sp>
        <p:nvSpPr>
          <p:cNvPr id="86" name="Google Shape;86;p20"/>
          <p:cNvSpPr txBox="1">
            <a:spLocks noGrp="1"/>
          </p:cNvSpPr>
          <p:nvPr>
            <p:ph type="title"/>
          </p:nvPr>
        </p:nvSpPr>
        <p:spPr>
          <a:xfrm>
            <a:off x="542250" y="261900"/>
            <a:ext cx="8059500" cy="3456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accent1"/>
              </a:buClr>
              <a:buSzPts val="1800"/>
              <a:buFont typeface="Calibri"/>
              <a:buNone/>
              <a:defRPr sz="1800" b="1"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CONTENIDO">
  <p:cSld name="5_CONTENIDO">
    <p:spTree>
      <p:nvGrpSpPr>
        <p:cNvPr id="1" name="Shape 87"/>
        <p:cNvGrpSpPr/>
        <p:nvPr/>
      </p:nvGrpSpPr>
      <p:grpSpPr>
        <a:xfrm>
          <a:off x="0" y="0"/>
          <a:ext cx="0" cy="0"/>
          <a:chOff x="0" y="0"/>
          <a:chExt cx="0" cy="0"/>
        </a:xfrm>
      </p:grpSpPr>
      <p:sp>
        <p:nvSpPr>
          <p:cNvPr id="88" name="Google Shape;88;p21"/>
          <p:cNvSpPr/>
          <p:nvPr/>
        </p:nvSpPr>
        <p:spPr>
          <a:xfrm rot="10800000">
            <a:off x="-20449" y="-24635"/>
            <a:ext cx="4969163" cy="1689522"/>
          </a:xfrm>
          <a:custGeom>
            <a:avLst/>
            <a:gdLst/>
            <a:ahLst/>
            <a:cxnLst/>
            <a:rect l="l" t="t" r="r" b="b"/>
            <a:pathLst>
              <a:path w="5951093" h="2925580" extrusionOk="0">
                <a:moveTo>
                  <a:pt x="5951093" y="0"/>
                </a:moveTo>
                <a:lnTo>
                  <a:pt x="5943600" y="29981"/>
                </a:lnTo>
                <a:lnTo>
                  <a:pt x="5943600" y="2925580"/>
                </a:lnTo>
                <a:lnTo>
                  <a:pt x="0" y="2925580"/>
                </a:lnTo>
                <a:lnTo>
                  <a:pt x="5951093"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21"/>
          <p:cNvSpPr txBox="1">
            <a:spLocks noGrp="1"/>
          </p:cNvSpPr>
          <p:nvPr>
            <p:ph type="title"/>
          </p:nvPr>
        </p:nvSpPr>
        <p:spPr>
          <a:xfrm>
            <a:off x="494960" y="504410"/>
            <a:ext cx="3069300" cy="346200"/>
          </a:xfrm>
          <a:prstGeom prst="rect">
            <a:avLst/>
          </a:prstGeom>
          <a:solidFill>
            <a:schemeClr val="lt1"/>
          </a:solid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rgbClr val="0171FF"/>
              </a:buClr>
              <a:buSzPts val="1800"/>
              <a:buFont typeface="Calibri"/>
              <a:buNone/>
              <a:defRPr sz="1800" b="1" i="0" u="none" strike="noStrike" cap="none">
                <a:solidFill>
                  <a:srgbClr val="0171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0" name="Google Shape;90;p21"/>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a:solidFill>
                  <a:srgbClr val="262626"/>
                </a:solidFill>
                <a:latin typeface="Calibri"/>
                <a:ea typeface="Calibri"/>
                <a:cs typeface="Calibri"/>
                <a:sym typeface="Calibri"/>
              </a:defRPr>
            </a:lvl1pPr>
            <a:lvl2pPr marL="0" marR="0" lvl="1" indent="0" algn="l" rtl="0">
              <a:spcBef>
                <a:spcPts val="0"/>
              </a:spcBef>
              <a:buNone/>
              <a:defRPr sz="600">
                <a:solidFill>
                  <a:srgbClr val="262626"/>
                </a:solidFill>
                <a:latin typeface="Calibri"/>
                <a:ea typeface="Calibri"/>
                <a:cs typeface="Calibri"/>
                <a:sym typeface="Calibri"/>
              </a:defRPr>
            </a:lvl2pPr>
            <a:lvl3pPr marL="0" marR="0" lvl="2" indent="0" algn="l" rtl="0">
              <a:spcBef>
                <a:spcPts val="0"/>
              </a:spcBef>
              <a:buNone/>
              <a:defRPr sz="600">
                <a:solidFill>
                  <a:srgbClr val="262626"/>
                </a:solidFill>
                <a:latin typeface="Calibri"/>
                <a:ea typeface="Calibri"/>
                <a:cs typeface="Calibri"/>
                <a:sym typeface="Calibri"/>
              </a:defRPr>
            </a:lvl3pPr>
            <a:lvl4pPr marL="0" marR="0" lvl="3" indent="0" algn="l" rtl="0">
              <a:spcBef>
                <a:spcPts val="0"/>
              </a:spcBef>
              <a:buNone/>
              <a:defRPr sz="600">
                <a:solidFill>
                  <a:srgbClr val="262626"/>
                </a:solidFill>
                <a:latin typeface="Calibri"/>
                <a:ea typeface="Calibri"/>
                <a:cs typeface="Calibri"/>
                <a:sym typeface="Calibri"/>
              </a:defRPr>
            </a:lvl4pPr>
            <a:lvl5pPr marL="0" marR="0" lvl="4" indent="0" algn="l" rtl="0">
              <a:spcBef>
                <a:spcPts val="0"/>
              </a:spcBef>
              <a:buNone/>
              <a:defRPr sz="600">
                <a:solidFill>
                  <a:srgbClr val="262626"/>
                </a:solidFill>
                <a:latin typeface="Calibri"/>
                <a:ea typeface="Calibri"/>
                <a:cs typeface="Calibri"/>
                <a:sym typeface="Calibri"/>
              </a:defRPr>
            </a:lvl5pPr>
            <a:lvl6pPr marL="0" marR="0" lvl="5" indent="0" algn="l" rtl="0">
              <a:spcBef>
                <a:spcPts val="0"/>
              </a:spcBef>
              <a:buNone/>
              <a:defRPr sz="600">
                <a:solidFill>
                  <a:srgbClr val="262626"/>
                </a:solidFill>
                <a:latin typeface="Calibri"/>
                <a:ea typeface="Calibri"/>
                <a:cs typeface="Calibri"/>
                <a:sym typeface="Calibri"/>
              </a:defRPr>
            </a:lvl6pPr>
            <a:lvl7pPr marL="0" marR="0" lvl="6" indent="0" algn="l" rtl="0">
              <a:spcBef>
                <a:spcPts val="0"/>
              </a:spcBef>
              <a:buNone/>
              <a:defRPr sz="600">
                <a:solidFill>
                  <a:srgbClr val="262626"/>
                </a:solidFill>
                <a:latin typeface="Calibri"/>
                <a:ea typeface="Calibri"/>
                <a:cs typeface="Calibri"/>
                <a:sym typeface="Calibri"/>
              </a:defRPr>
            </a:lvl7pPr>
            <a:lvl8pPr marL="0" marR="0" lvl="7" indent="0" algn="l" rtl="0">
              <a:spcBef>
                <a:spcPts val="0"/>
              </a:spcBef>
              <a:buNone/>
              <a:defRPr sz="600">
                <a:solidFill>
                  <a:srgbClr val="262626"/>
                </a:solidFill>
                <a:latin typeface="Calibri"/>
                <a:ea typeface="Calibri"/>
                <a:cs typeface="Calibri"/>
                <a:sym typeface="Calibri"/>
              </a:defRPr>
            </a:lvl8pPr>
            <a:lvl9pPr marL="0" marR="0" lvl="8" indent="0" algn="l" rtl="0">
              <a:spcBef>
                <a:spcPts val="0"/>
              </a:spcBef>
              <a:buNone/>
              <a:defRPr sz="600">
                <a:solidFill>
                  <a:srgbClr val="26262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pic>
        <p:nvPicPr>
          <p:cNvPr id="91" name="Google Shape;91;p21"/>
          <p:cNvPicPr preferRelativeResize="0"/>
          <p:nvPr/>
        </p:nvPicPr>
        <p:blipFill rotWithShape="1">
          <a:blip r:embed="rId2">
            <a:alphaModFix/>
          </a:blip>
          <a:srcRect r="82888"/>
          <a:stretch/>
        </p:blipFill>
        <p:spPr>
          <a:xfrm>
            <a:off x="8768539" y="4911705"/>
            <a:ext cx="141325" cy="1349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 with Logo 3">
  <p:cSld name="TITLE_AND_BODY_3">
    <p:spTree>
      <p:nvGrpSpPr>
        <p:cNvPr id="1" name="Shape 9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41.png"/><Relationship Id="rId10" Type="http://schemas.openxmlformats.org/officeDocument/2006/relationships/image" Target="../media/image4.png"/><Relationship Id="rId4" Type="http://schemas.openxmlformats.org/officeDocument/2006/relationships/image" Target="../media/image40.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jpg"/></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3"/>
          <p:cNvPicPr preferRelativeResize="0"/>
          <p:nvPr/>
        </p:nvPicPr>
        <p:blipFill>
          <a:blip r:embed="rId3">
            <a:alphaModFix/>
          </a:blip>
          <a:stretch>
            <a:fillRect/>
          </a:stretch>
        </p:blipFill>
        <p:spPr>
          <a:xfrm>
            <a:off x="-86775" y="0"/>
            <a:ext cx="9230776" cy="5143500"/>
          </a:xfrm>
          <a:prstGeom prst="rect">
            <a:avLst/>
          </a:prstGeom>
          <a:noFill/>
          <a:ln>
            <a:noFill/>
          </a:ln>
        </p:spPr>
      </p:pic>
      <p:pic>
        <p:nvPicPr>
          <p:cNvPr id="99" name="Google Shape;99;p23"/>
          <p:cNvPicPr preferRelativeResize="0"/>
          <p:nvPr/>
        </p:nvPicPr>
        <p:blipFill>
          <a:blip r:embed="rId4">
            <a:alphaModFix/>
          </a:blip>
          <a:stretch>
            <a:fillRect/>
          </a:stretch>
        </p:blipFill>
        <p:spPr>
          <a:xfrm>
            <a:off x="400123" y="3707648"/>
            <a:ext cx="2663175" cy="5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2"/>
          <p:cNvPicPr preferRelativeResize="0"/>
          <p:nvPr/>
        </p:nvPicPr>
        <p:blipFill>
          <a:blip r:embed="rId3">
            <a:alphaModFix/>
          </a:blip>
          <a:stretch>
            <a:fillRect/>
          </a:stretch>
        </p:blipFill>
        <p:spPr>
          <a:xfrm>
            <a:off x="-56050" y="-45475"/>
            <a:ext cx="7341237" cy="5188976"/>
          </a:xfrm>
          <a:prstGeom prst="rect">
            <a:avLst/>
          </a:prstGeom>
          <a:noFill/>
          <a:ln>
            <a:noFill/>
          </a:ln>
        </p:spPr>
      </p:pic>
      <p:sp>
        <p:nvSpPr>
          <p:cNvPr id="249" name="Google Shape;249;p32"/>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10</a:t>
            </a:fld>
            <a:endParaRPr sz="1000">
              <a:solidFill>
                <a:schemeClr val="dk2"/>
              </a:solidFill>
              <a:latin typeface="Arial"/>
              <a:ea typeface="Arial"/>
              <a:cs typeface="Arial"/>
              <a:sym typeface="Arial"/>
            </a:endParaRPr>
          </a:p>
        </p:txBody>
      </p:sp>
      <p:sp>
        <p:nvSpPr>
          <p:cNvPr id="250" name="Google Shape;250;p32"/>
          <p:cNvSpPr txBox="1">
            <a:spLocks noGrp="1"/>
          </p:cNvSpPr>
          <p:nvPr>
            <p:ph type="title" idx="4294967295"/>
          </p:nvPr>
        </p:nvSpPr>
        <p:spPr>
          <a:xfrm>
            <a:off x="424150" y="422400"/>
            <a:ext cx="4982100" cy="6234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El cambio climático genera la idea de que hay que actuar</a:t>
            </a:r>
            <a:endParaRPr sz="2000" b="1">
              <a:solidFill>
                <a:srgbClr val="41BED0"/>
              </a:solidFill>
              <a:latin typeface="Poppins"/>
              <a:ea typeface="Poppins"/>
              <a:cs typeface="Poppins"/>
              <a:sym typeface="Poppins"/>
            </a:endParaRPr>
          </a:p>
        </p:txBody>
      </p:sp>
      <p:grpSp>
        <p:nvGrpSpPr>
          <p:cNvPr id="251" name="Google Shape;251;p32"/>
          <p:cNvGrpSpPr/>
          <p:nvPr/>
        </p:nvGrpSpPr>
        <p:grpSpPr>
          <a:xfrm>
            <a:off x="854950" y="2808100"/>
            <a:ext cx="3000000" cy="1635600"/>
            <a:chOff x="854950" y="2274700"/>
            <a:chExt cx="3000000" cy="1635600"/>
          </a:xfrm>
        </p:grpSpPr>
        <p:sp>
          <p:nvSpPr>
            <p:cNvPr id="252" name="Google Shape;252;p32"/>
            <p:cNvSpPr txBox="1"/>
            <p:nvPr/>
          </p:nvSpPr>
          <p:spPr>
            <a:xfrm>
              <a:off x="854950" y="2647950"/>
              <a:ext cx="30000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3DA491"/>
                  </a:solidFill>
                  <a:latin typeface="Poppins"/>
                  <a:ea typeface="Poppins"/>
                  <a:cs typeface="Poppins"/>
                  <a:sym typeface="Poppins"/>
                </a:rPr>
                <a:t>Media de apoyo</a:t>
              </a:r>
              <a:endParaRPr sz="1100" b="1">
                <a:solidFill>
                  <a:srgbClr val="3DA491"/>
                </a:solidFill>
                <a:latin typeface="Poppins"/>
                <a:ea typeface="Poppins"/>
                <a:cs typeface="Poppins"/>
                <a:sym typeface="Poppins"/>
              </a:endParaRPr>
            </a:p>
            <a:p>
              <a:pPr marL="0" lvl="0" indent="0" algn="ctr" rtl="0">
                <a:spcBef>
                  <a:spcPts val="0"/>
                </a:spcBef>
                <a:spcAft>
                  <a:spcPts val="0"/>
                </a:spcAft>
                <a:buNone/>
              </a:pPr>
              <a:r>
                <a:rPr lang="en-US" sz="4100" b="1">
                  <a:solidFill>
                    <a:srgbClr val="3DA491"/>
                  </a:solidFill>
                  <a:latin typeface="Poppins"/>
                  <a:ea typeface="Poppins"/>
                  <a:cs typeface="Poppins"/>
                  <a:sym typeface="Poppins"/>
                </a:rPr>
                <a:t>7,2</a:t>
              </a:r>
              <a:endParaRPr b="1">
                <a:solidFill>
                  <a:srgbClr val="3DA491"/>
                </a:solidFill>
              </a:endParaRPr>
            </a:p>
          </p:txBody>
        </p:sp>
        <p:sp>
          <p:nvSpPr>
            <p:cNvPr id="253" name="Google Shape;253;p32"/>
            <p:cNvSpPr/>
            <p:nvPr/>
          </p:nvSpPr>
          <p:spPr>
            <a:xfrm>
              <a:off x="1542550" y="2274700"/>
              <a:ext cx="1635600" cy="1635600"/>
            </a:xfrm>
            <a:prstGeom prst="ellipse">
              <a:avLst/>
            </a:prstGeom>
            <a:noFill/>
            <a:ln w="19050" cap="flat" cmpd="sng">
              <a:solidFill>
                <a:srgbClr val="3DA4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32"/>
          <p:cNvSpPr txBox="1"/>
          <p:nvPr/>
        </p:nvSpPr>
        <p:spPr>
          <a:xfrm>
            <a:off x="424141" y="1481300"/>
            <a:ext cx="4014000" cy="8913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La lucha contra el cambio climático nos va a exigir cambiar de forma radical a nivel individual. </a:t>
            </a:r>
            <a:endParaRPr sz="1200">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r>
              <a:rPr lang="en-US" sz="1200" b="1">
                <a:solidFill>
                  <a:schemeClr val="dk1"/>
                </a:solidFill>
                <a:latin typeface="Poppins"/>
                <a:ea typeface="Poppins"/>
                <a:cs typeface="Poppins"/>
                <a:sym typeface="Poppins"/>
              </a:rPr>
              <a:t>De 0 a 10, ¿hasta qué punto está de acuerdo con esta frase?</a:t>
            </a:r>
            <a:endParaRPr sz="1200" b="1">
              <a:solidFill>
                <a:schemeClr val="dk1"/>
              </a:solidFill>
              <a:latin typeface="Poppins"/>
              <a:ea typeface="Poppins"/>
              <a:cs typeface="Poppins"/>
              <a:sym typeface="Poppins"/>
            </a:endParaRPr>
          </a:p>
        </p:txBody>
      </p:sp>
      <p:pic>
        <p:nvPicPr>
          <p:cNvPr id="255" name="Google Shape;255;p32"/>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256" name="Google Shape;256;p32"/>
          <p:cNvSpPr txBox="1"/>
          <p:nvPr/>
        </p:nvSpPr>
        <p:spPr>
          <a:xfrm>
            <a:off x="5191224" y="1481300"/>
            <a:ext cx="3600000" cy="4665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Usted personalmente, </a:t>
            </a:r>
            <a:r>
              <a:rPr lang="en-US" sz="1200" b="1">
                <a:solidFill>
                  <a:schemeClr val="dk1"/>
                </a:solidFill>
                <a:latin typeface="Poppins"/>
                <a:ea typeface="Poppins"/>
                <a:cs typeface="Poppins"/>
                <a:sym typeface="Poppins"/>
              </a:rPr>
              <a:t>¿ha tomado medidas para luchar contra el cambio climático?</a:t>
            </a:r>
            <a:endParaRPr sz="1200" b="1">
              <a:solidFill>
                <a:schemeClr val="dk1"/>
              </a:solidFill>
              <a:latin typeface="Poppins"/>
              <a:ea typeface="Poppins"/>
              <a:cs typeface="Poppins"/>
              <a:sym typeface="Poppins"/>
            </a:endParaRPr>
          </a:p>
        </p:txBody>
      </p:sp>
      <p:pic>
        <p:nvPicPr>
          <p:cNvPr id="257" name="Google Shape;257;p32"/>
          <p:cNvPicPr preferRelativeResize="0"/>
          <p:nvPr/>
        </p:nvPicPr>
        <p:blipFill>
          <a:blip r:embed="rId5">
            <a:alphaModFix/>
          </a:blip>
          <a:stretch>
            <a:fillRect/>
          </a:stretch>
        </p:blipFill>
        <p:spPr>
          <a:xfrm>
            <a:off x="5743450" y="2521000"/>
            <a:ext cx="2209800" cy="2209800"/>
          </a:xfrm>
          <a:prstGeom prst="rect">
            <a:avLst/>
          </a:prstGeom>
          <a:noFill/>
          <a:ln>
            <a:noFill/>
          </a:ln>
        </p:spPr>
      </p:pic>
      <p:sp>
        <p:nvSpPr>
          <p:cNvPr id="258" name="Google Shape;258;p32"/>
          <p:cNvSpPr txBox="1"/>
          <p:nvPr/>
        </p:nvSpPr>
        <p:spPr>
          <a:xfrm>
            <a:off x="6019800" y="2924175"/>
            <a:ext cx="7908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chemeClr val="dk1"/>
                </a:solidFill>
                <a:latin typeface="Poppins"/>
                <a:ea typeface="Poppins"/>
                <a:cs typeface="Poppins"/>
                <a:sym typeface="Poppins"/>
              </a:rPr>
              <a:t>NO  25%</a:t>
            </a:r>
            <a:endParaRPr/>
          </a:p>
        </p:txBody>
      </p:sp>
      <p:sp>
        <p:nvSpPr>
          <p:cNvPr id="259" name="Google Shape;259;p32"/>
          <p:cNvSpPr txBox="1"/>
          <p:nvPr/>
        </p:nvSpPr>
        <p:spPr>
          <a:xfrm>
            <a:off x="7029450" y="3572175"/>
            <a:ext cx="7908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chemeClr val="dk1"/>
                </a:solidFill>
                <a:latin typeface="Poppins"/>
                <a:ea typeface="Poppins"/>
                <a:cs typeface="Poppins"/>
                <a:sym typeface="Poppins"/>
              </a:rPr>
              <a:t>SI</a:t>
            </a:r>
            <a:endParaRPr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b="1">
                <a:solidFill>
                  <a:schemeClr val="dk1"/>
                </a:solidFill>
                <a:latin typeface="Poppins"/>
                <a:ea typeface="Poppins"/>
                <a:cs typeface="Poppins"/>
                <a:sym typeface="Poppins"/>
              </a:rPr>
              <a:t>75%</a:t>
            </a:r>
            <a:endParaRPr/>
          </a:p>
        </p:txBody>
      </p:sp>
      <p:sp>
        <p:nvSpPr>
          <p:cNvPr id="260" name="Google Shape;260;p32"/>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10</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3"/>
          <p:cNvPicPr preferRelativeResize="0"/>
          <p:nvPr/>
        </p:nvPicPr>
        <p:blipFill>
          <a:blip r:embed="rId3">
            <a:alphaModFix/>
          </a:blip>
          <a:stretch>
            <a:fillRect/>
          </a:stretch>
        </p:blipFill>
        <p:spPr>
          <a:xfrm>
            <a:off x="-56050" y="-45475"/>
            <a:ext cx="7341237" cy="5188976"/>
          </a:xfrm>
          <a:prstGeom prst="rect">
            <a:avLst/>
          </a:prstGeom>
          <a:noFill/>
          <a:ln>
            <a:noFill/>
          </a:ln>
        </p:spPr>
      </p:pic>
      <p:sp>
        <p:nvSpPr>
          <p:cNvPr id="266" name="Google Shape;266;p33"/>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11</a:t>
            </a:fld>
            <a:endParaRPr sz="1000">
              <a:solidFill>
                <a:schemeClr val="dk1"/>
              </a:solidFill>
              <a:latin typeface="Poppins Medium"/>
              <a:ea typeface="Poppins Medium"/>
              <a:cs typeface="Poppins Medium"/>
              <a:sym typeface="Poppins Medium"/>
            </a:endParaRPr>
          </a:p>
        </p:txBody>
      </p:sp>
      <p:sp>
        <p:nvSpPr>
          <p:cNvPr id="267" name="Google Shape;267;p33"/>
          <p:cNvSpPr txBox="1">
            <a:spLocks noGrp="1"/>
          </p:cNvSpPr>
          <p:nvPr>
            <p:ph type="title" idx="4294967295"/>
          </p:nvPr>
        </p:nvSpPr>
        <p:spPr>
          <a:xfrm>
            <a:off x="424150" y="422400"/>
            <a:ext cx="4982100" cy="6234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Domina la “deseabilidad” </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de ser sostenible</a:t>
            </a:r>
            <a:endParaRPr sz="2000" b="1">
              <a:solidFill>
                <a:srgbClr val="41BED0"/>
              </a:solidFill>
              <a:latin typeface="Poppins"/>
              <a:ea typeface="Poppins"/>
              <a:cs typeface="Poppins"/>
              <a:sym typeface="Poppins"/>
            </a:endParaRPr>
          </a:p>
        </p:txBody>
      </p:sp>
      <p:sp>
        <p:nvSpPr>
          <p:cNvPr id="268" name="Google Shape;268;p33"/>
          <p:cNvSpPr txBox="1"/>
          <p:nvPr/>
        </p:nvSpPr>
        <p:spPr>
          <a:xfrm>
            <a:off x="2564991" y="1175813"/>
            <a:ext cx="4014000" cy="532500"/>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None/>
            </a:pPr>
            <a:r>
              <a:rPr lang="en-US" b="1">
                <a:solidFill>
                  <a:schemeClr val="dk1"/>
                </a:solidFill>
                <a:latin typeface="Poppins"/>
                <a:ea typeface="Poppins"/>
                <a:cs typeface="Poppins"/>
                <a:sym typeface="Poppins"/>
              </a:rPr>
              <a:t>Si tuviese que clasificarse, </a:t>
            </a:r>
            <a:endParaRPr b="1">
              <a:solidFill>
                <a:schemeClr val="dk1"/>
              </a:solidFill>
              <a:latin typeface="Poppins"/>
              <a:ea typeface="Poppins"/>
              <a:cs typeface="Poppins"/>
              <a:sym typeface="Poppins"/>
            </a:endParaRPr>
          </a:p>
          <a:p>
            <a:pPr marL="0" marR="0" lvl="0" indent="0" algn="ctr" rtl="0">
              <a:lnSpc>
                <a:spcPct val="115000"/>
              </a:lnSpc>
              <a:spcBef>
                <a:spcPts val="0"/>
              </a:spcBef>
              <a:spcAft>
                <a:spcPts val="0"/>
              </a:spcAft>
              <a:buNone/>
            </a:pPr>
            <a:r>
              <a:rPr lang="en-US" b="1">
                <a:solidFill>
                  <a:schemeClr val="dk1"/>
                </a:solidFill>
                <a:latin typeface="Poppins"/>
                <a:ea typeface="Poppins"/>
                <a:cs typeface="Poppins"/>
                <a:sym typeface="Poppins"/>
              </a:rPr>
              <a:t>¿en qué grupo se clasificaría?</a:t>
            </a:r>
            <a:endParaRPr b="1">
              <a:solidFill>
                <a:schemeClr val="dk1"/>
              </a:solidFill>
              <a:latin typeface="Poppins"/>
              <a:ea typeface="Poppins"/>
              <a:cs typeface="Poppins"/>
              <a:sym typeface="Poppins"/>
            </a:endParaRPr>
          </a:p>
        </p:txBody>
      </p:sp>
      <p:pic>
        <p:nvPicPr>
          <p:cNvPr id="269" name="Google Shape;269;p33"/>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270" name="Google Shape;270;p33"/>
          <p:cNvSpPr txBox="1"/>
          <p:nvPr/>
        </p:nvSpPr>
        <p:spPr>
          <a:xfrm>
            <a:off x="299922" y="2497188"/>
            <a:ext cx="2906400" cy="9990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Me gusta ser sostenible, para mí es una forma de vivir, incluso aunque a veces no lo sea lo suficiente</a:t>
            </a:r>
            <a:endParaRPr sz="1200">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r>
              <a:rPr lang="en-US" sz="1900" b="1">
                <a:solidFill>
                  <a:srgbClr val="3DA491"/>
                </a:solidFill>
                <a:latin typeface="Poppins"/>
                <a:ea typeface="Poppins"/>
                <a:cs typeface="Poppins"/>
                <a:sym typeface="Poppins"/>
              </a:rPr>
              <a:t>62%</a:t>
            </a:r>
            <a:endParaRPr sz="1900" b="1">
              <a:solidFill>
                <a:srgbClr val="3DA491"/>
              </a:solidFill>
              <a:latin typeface="Poppins"/>
              <a:ea typeface="Poppins"/>
              <a:cs typeface="Poppins"/>
              <a:sym typeface="Poppins"/>
            </a:endParaRPr>
          </a:p>
        </p:txBody>
      </p:sp>
      <p:sp>
        <p:nvSpPr>
          <p:cNvPr id="271" name="Google Shape;271;p33"/>
          <p:cNvSpPr txBox="1"/>
          <p:nvPr/>
        </p:nvSpPr>
        <p:spPr>
          <a:xfrm>
            <a:off x="5876922" y="3573338"/>
            <a:ext cx="2906400" cy="9990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En la práctica, para que cambie realmente mi comportamiento me tienen que obligar</a:t>
            </a:r>
            <a:endParaRPr sz="1200">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r>
              <a:rPr lang="en-US" sz="1900" b="1">
                <a:solidFill>
                  <a:srgbClr val="41BED0"/>
                </a:solidFill>
                <a:latin typeface="Poppins"/>
                <a:ea typeface="Poppins"/>
                <a:cs typeface="Poppins"/>
                <a:sym typeface="Poppins"/>
              </a:rPr>
              <a:t>8%</a:t>
            </a:r>
            <a:endParaRPr sz="1900" b="1">
              <a:solidFill>
                <a:srgbClr val="41BED0"/>
              </a:solidFill>
              <a:latin typeface="Poppins"/>
              <a:ea typeface="Poppins"/>
              <a:cs typeface="Poppins"/>
              <a:sym typeface="Poppins"/>
            </a:endParaRPr>
          </a:p>
        </p:txBody>
      </p:sp>
      <p:sp>
        <p:nvSpPr>
          <p:cNvPr id="272" name="Google Shape;272;p33"/>
          <p:cNvSpPr txBox="1"/>
          <p:nvPr/>
        </p:nvSpPr>
        <p:spPr>
          <a:xfrm>
            <a:off x="5937672" y="2072238"/>
            <a:ext cx="2906400" cy="9990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Yo cambiaría realmente de hábitos si se me ofreciera algún beneficio por hacerlo</a:t>
            </a:r>
            <a:endParaRPr sz="1200">
              <a:solidFill>
                <a:schemeClr val="dk1"/>
              </a:solidFill>
              <a:latin typeface="Poppins"/>
              <a:ea typeface="Poppins"/>
              <a:cs typeface="Poppins"/>
              <a:sym typeface="Poppins"/>
            </a:endParaRPr>
          </a:p>
          <a:p>
            <a:pPr marL="0" marR="0" lvl="0" indent="0" algn="l" rtl="0">
              <a:lnSpc>
                <a:spcPct val="115000"/>
              </a:lnSpc>
              <a:spcBef>
                <a:spcPts val="0"/>
              </a:spcBef>
              <a:spcAft>
                <a:spcPts val="0"/>
              </a:spcAft>
              <a:buNone/>
            </a:pPr>
            <a:r>
              <a:rPr lang="en-US" sz="1900" b="1">
                <a:solidFill>
                  <a:srgbClr val="FBB800"/>
                </a:solidFill>
                <a:latin typeface="Poppins"/>
                <a:ea typeface="Poppins"/>
                <a:cs typeface="Poppins"/>
                <a:sym typeface="Poppins"/>
              </a:rPr>
              <a:t>30%</a:t>
            </a:r>
            <a:endParaRPr sz="1900" b="1">
              <a:solidFill>
                <a:srgbClr val="FBB800"/>
              </a:solidFill>
              <a:latin typeface="Poppins"/>
              <a:ea typeface="Poppins"/>
              <a:cs typeface="Poppins"/>
              <a:sym typeface="Poppins"/>
            </a:endParaRPr>
          </a:p>
        </p:txBody>
      </p:sp>
      <p:pic>
        <p:nvPicPr>
          <p:cNvPr id="273" name="Google Shape;273;p33"/>
          <p:cNvPicPr preferRelativeResize="0"/>
          <p:nvPr/>
        </p:nvPicPr>
        <p:blipFill>
          <a:blip r:embed="rId5">
            <a:alphaModFix/>
          </a:blip>
          <a:stretch>
            <a:fillRect/>
          </a:stretch>
        </p:blipFill>
        <p:spPr>
          <a:xfrm>
            <a:off x="3190875" y="2066925"/>
            <a:ext cx="2457450" cy="245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4"/>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280" name="Google Shape;280;p34"/>
          <p:cNvSpPr txBox="1"/>
          <p:nvPr/>
        </p:nvSpPr>
        <p:spPr>
          <a:xfrm>
            <a:off x="3429100" y="1695900"/>
            <a:ext cx="49911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solidFill>
                  <a:schemeClr val="dk1"/>
                </a:solidFill>
                <a:latin typeface="Poppins"/>
                <a:ea typeface="Poppins"/>
                <a:cs typeface="Poppins"/>
                <a:sym typeface="Poppins"/>
              </a:rPr>
              <a:t>Obstáculos </a:t>
            </a:r>
            <a:endParaRPr sz="4100" b="1">
              <a:solidFill>
                <a:schemeClr val="dk1"/>
              </a:solidFill>
              <a:latin typeface="Poppins"/>
              <a:ea typeface="Poppins"/>
              <a:cs typeface="Poppins"/>
              <a:sym typeface="Poppins"/>
            </a:endParaRPr>
          </a:p>
          <a:p>
            <a:pPr marL="0" lvl="0" indent="0" algn="l" rtl="0">
              <a:spcBef>
                <a:spcPts val="0"/>
              </a:spcBef>
              <a:spcAft>
                <a:spcPts val="0"/>
              </a:spcAft>
              <a:buNone/>
            </a:pPr>
            <a:r>
              <a:rPr lang="en-US" sz="4100" b="1">
                <a:solidFill>
                  <a:schemeClr val="dk1"/>
                </a:solidFill>
                <a:latin typeface="Poppins"/>
                <a:ea typeface="Poppins"/>
                <a:cs typeface="Poppins"/>
                <a:sym typeface="Poppins"/>
              </a:rPr>
              <a:t>al consumo </a:t>
            </a:r>
            <a:endParaRPr sz="4100" b="1">
              <a:solidFill>
                <a:schemeClr val="dk1"/>
              </a:solidFill>
              <a:latin typeface="Poppins"/>
              <a:ea typeface="Poppins"/>
              <a:cs typeface="Poppins"/>
              <a:sym typeface="Poppins"/>
            </a:endParaRPr>
          </a:p>
          <a:p>
            <a:pPr marL="0" lvl="0" indent="0" algn="l" rtl="0">
              <a:spcBef>
                <a:spcPts val="0"/>
              </a:spcBef>
              <a:spcAft>
                <a:spcPts val="0"/>
              </a:spcAft>
              <a:buNone/>
            </a:pPr>
            <a:r>
              <a:rPr lang="en-US" sz="4100" b="1">
                <a:solidFill>
                  <a:schemeClr val="dk1"/>
                </a:solidFill>
                <a:latin typeface="Poppins"/>
                <a:ea typeface="Poppins"/>
                <a:cs typeface="Poppins"/>
                <a:sym typeface="Poppins"/>
              </a:rPr>
              <a:t>sostenible</a:t>
            </a:r>
            <a:endParaRPr sz="4100" b="1">
              <a:solidFill>
                <a:schemeClr val="dk1"/>
              </a:solidFill>
              <a:latin typeface="Poppins"/>
              <a:ea typeface="Poppins"/>
              <a:cs typeface="Poppins"/>
              <a:sym typeface="Poppins"/>
            </a:endParaRPr>
          </a:p>
        </p:txBody>
      </p:sp>
      <p:pic>
        <p:nvPicPr>
          <p:cNvPr id="281" name="Google Shape;281;p34"/>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282" name="Google Shape;282;p34"/>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283" name="Google Shape;283;p34"/>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284" name="Google Shape;284;p34"/>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13</a:t>
            </a:fld>
            <a:endParaRPr sz="1000">
              <a:solidFill>
                <a:schemeClr val="dk2"/>
              </a:solidFill>
              <a:latin typeface="Arial"/>
              <a:ea typeface="Arial"/>
              <a:cs typeface="Arial"/>
              <a:sym typeface="Arial"/>
            </a:endParaRPr>
          </a:p>
        </p:txBody>
      </p:sp>
      <p:sp>
        <p:nvSpPr>
          <p:cNvPr id="290" name="Google Shape;290;p35"/>
          <p:cNvSpPr txBox="1">
            <a:spLocks noGrp="1"/>
          </p:cNvSpPr>
          <p:nvPr>
            <p:ph type="body" idx="4294967295"/>
          </p:nvPr>
        </p:nvSpPr>
        <p:spPr>
          <a:xfrm>
            <a:off x="-2629800" y="1430575"/>
            <a:ext cx="2424600" cy="3150000"/>
          </a:xfrm>
          <a:prstGeom prst="rect">
            <a:avLst/>
          </a:prstGeom>
          <a:noFill/>
          <a:ln>
            <a:noFill/>
          </a:ln>
        </p:spPr>
        <p:txBody>
          <a:bodyPr spcFirstLastPara="1" wrap="square" lIns="68575" tIns="34275" rIns="68575" bIns="34275" anchor="t" anchorCtr="0">
            <a:noAutofit/>
          </a:bodyPr>
          <a:lstStyle/>
          <a:p>
            <a:pPr marL="177800" lvl="0" indent="-171450" algn="l" rtl="0">
              <a:lnSpc>
                <a:spcPct val="94000"/>
              </a:lnSpc>
              <a:spcBef>
                <a:spcPts val="0"/>
              </a:spcBef>
              <a:spcAft>
                <a:spcPts val="0"/>
              </a:spcAft>
              <a:buClr>
                <a:schemeClr val="accent1"/>
              </a:buClr>
              <a:buSzPts val="900"/>
              <a:buFont typeface="Poppins"/>
              <a:buChar char="▪"/>
            </a:pPr>
            <a:r>
              <a:rPr lang="en-US" sz="900">
                <a:latin typeface="Poppins"/>
                <a:ea typeface="Poppins"/>
                <a:cs typeface="Poppins"/>
                <a:sym typeface="Poppins"/>
              </a:rPr>
              <a:t>En estudios como el Barómetro del CIS, cuando se pregunta en espontáneo acerca de los problemas que preocupan a la sociedad en la actualidad, el cambio climático no aparece como uno de ellos.</a:t>
            </a:r>
            <a:endParaRPr sz="900">
              <a:latin typeface="Poppins"/>
              <a:ea typeface="Poppins"/>
              <a:cs typeface="Poppins"/>
              <a:sym typeface="Poppins"/>
            </a:endParaRPr>
          </a:p>
          <a:p>
            <a:pPr marL="177800" lvl="0" indent="-171450" algn="l" rtl="0">
              <a:lnSpc>
                <a:spcPct val="94000"/>
              </a:lnSpc>
              <a:spcBef>
                <a:spcPts val="900"/>
              </a:spcBef>
              <a:spcAft>
                <a:spcPts val="0"/>
              </a:spcAft>
              <a:buClr>
                <a:schemeClr val="accent1"/>
              </a:buClr>
              <a:buSzPts val="900"/>
              <a:buFont typeface="Poppins"/>
              <a:buChar char="▪"/>
            </a:pPr>
            <a:r>
              <a:rPr lang="en-US" sz="900">
                <a:latin typeface="Poppins"/>
                <a:ea typeface="Poppins"/>
                <a:cs typeface="Poppins"/>
                <a:sym typeface="Poppins"/>
              </a:rPr>
              <a:t>Cuando en esta investigación se pregunta sobre los problemas que nos pueden afectar dentro de diez años y se ofrecen una serie de temas, el cambio climático aparece como uno de los más importantes cuando se señala la primera opción.</a:t>
            </a:r>
            <a:endParaRPr sz="900">
              <a:latin typeface="Poppins"/>
              <a:ea typeface="Poppins"/>
              <a:cs typeface="Poppins"/>
              <a:sym typeface="Poppins"/>
            </a:endParaRPr>
          </a:p>
          <a:p>
            <a:pPr marL="177800" lvl="0" indent="-171450" algn="l" rtl="0">
              <a:lnSpc>
                <a:spcPct val="94000"/>
              </a:lnSpc>
              <a:spcBef>
                <a:spcPts val="900"/>
              </a:spcBef>
              <a:spcAft>
                <a:spcPts val="0"/>
              </a:spcAft>
              <a:buClr>
                <a:schemeClr val="accent1"/>
              </a:buClr>
              <a:buSzPts val="900"/>
              <a:buFont typeface="Poppins"/>
              <a:buChar char="▪"/>
            </a:pPr>
            <a:r>
              <a:rPr lang="en-US" sz="900">
                <a:latin typeface="Poppins"/>
                <a:ea typeface="Poppins"/>
                <a:cs typeface="Poppins"/>
                <a:sym typeface="Poppins"/>
              </a:rPr>
              <a:t>El cambio climático, sin embargo, aparece tras los problemas económicos y junto a otros tres temas con un porcentaje de respuesta parecido: la pérdida de valores, la violencia y el extremismo; el envejecimiento y las pensiones.</a:t>
            </a:r>
            <a:endParaRPr sz="900">
              <a:latin typeface="Poppins"/>
              <a:ea typeface="Poppins"/>
              <a:cs typeface="Poppins"/>
              <a:sym typeface="Poppins"/>
            </a:endParaRPr>
          </a:p>
        </p:txBody>
      </p:sp>
      <p:sp>
        <p:nvSpPr>
          <p:cNvPr id="291" name="Google Shape;291;p35"/>
          <p:cNvSpPr txBox="1">
            <a:spLocks noGrp="1"/>
          </p:cNvSpPr>
          <p:nvPr>
            <p:ph type="title" idx="4294967295"/>
          </p:nvPr>
        </p:nvSpPr>
        <p:spPr>
          <a:xfrm>
            <a:off x="494950" y="580600"/>
            <a:ext cx="6215700" cy="6234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El cambio climático no se ha </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convertido aún en una prioridad</a:t>
            </a:r>
            <a:endParaRPr sz="2000" b="1">
              <a:solidFill>
                <a:srgbClr val="41BED0"/>
              </a:solidFill>
              <a:latin typeface="Poppins"/>
              <a:ea typeface="Poppins"/>
              <a:cs typeface="Poppins"/>
              <a:sym typeface="Poppins"/>
            </a:endParaRPr>
          </a:p>
        </p:txBody>
      </p:sp>
      <p:pic>
        <p:nvPicPr>
          <p:cNvPr id="292" name="Google Shape;292;p35"/>
          <p:cNvPicPr preferRelativeResize="0"/>
          <p:nvPr/>
        </p:nvPicPr>
        <p:blipFill>
          <a:blip r:embed="rId3">
            <a:alphaModFix/>
          </a:blip>
          <a:stretch>
            <a:fillRect/>
          </a:stretch>
        </p:blipFill>
        <p:spPr>
          <a:xfrm>
            <a:off x="713600" y="2166376"/>
            <a:ext cx="7715250" cy="2782175"/>
          </a:xfrm>
          <a:prstGeom prst="rect">
            <a:avLst/>
          </a:prstGeom>
          <a:noFill/>
          <a:ln>
            <a:noFill/>
          </a:ln>
        </p:spPr>
      </p:pic>
      <p:sp>
        <p:nvSpPr>
          <p:cNvPr id="293" name="Google Shape;293;p35"/>
          <p:cNvSpPr txBox="1"/>
          <p:nvPr/>
        </p:nvSpPr>
        <p:spPr>
          <a:xfrm>
            <a:off x="1459900" y="1408425"/>
            <a:ext cx="6680100" cy="46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300">
                <a:solidFill>
                  <a:schemeClr val="dk1"/>
                </a:solidFill>
                <a:latin typeface="Poppins Medium"/>
                <a:ea typeface="Poppins Medium"/>
                <a:cs typeface="Poppins Medium"/>
                <a:sym typeface="Poppins Medium"/>
              </a:rPr>
              <a:t>De las siguientes cuestiones, </a:t>
            </a:r>
            <a:r>
              <a:rPr lang="en-US" sz="1300" b="1">
                <a:solidFill>
                  <a:schemeClr val="dk1"/>
                </a:solidFill>
                <a:latin typeface="Poppins"/>
                <a:ea typeface="Poppins"/>
                <a:cs typeface="Poppins"/>
                <a:sym typeface="Poppins"/>
              </a:rPr>
              <a:t>¿cuál considera que va a ser más importante en España dentro de aproximadamente 10 años? (</a:t>
            </a:r>
            <a:r>
              <a:rPr lang="en-US" sz="1200" b="1">
                <a:solidFill>
                  <a:schemeClr val="dk1"/>
                </a:solidFill>
                <a:latin typeface="Poppins"/>
                <a:ea typeface="Poppins"/>
                <a:cs typeface="Poppins"/>
                <a:sym typeface="Poppins"/>
              </a:rPr>
              <a:t>Primer lugar)</a:t>
            </a:r>
            <a:endParaRPr sz="1200" b="1">
              <a:solidFill>
                <a:schemeClr val="dk1"/>
              </a:solidFill>
              <a:latin typeface="Poppins"/>
              <a:ea typeface="Poppins"/>
              <a:cs typeface="Poppins"/>
              <a:sym typeface="Poppins"/>
            </a:endParaRPr>
          </a:p>
        </p:txBody>
      </p:sp>
      <p:pic>
        <p:nvPicPr>
          <p:cNvPr id="294" name="Google Shape;294;p35"/>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295" name="Google Shape;295;p35"/>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13</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6"/>
          <p:cNvPicPr preferRelativeResize="0"/>
          <p:nvPr/>
        </p:nvPicPr>
        <p:blipFill rotWithShape="1">
          <a:blip r:embed="rId3">
            <a:alphaModFix/>
          </a:blip>
          <a:srcRect t="10215" b="10223"/>
          <a:stretch/>
        </p:blipFill>
        <p:spPr>
          <a:xfrm>
            <a:off x="0" y="0"/>
            <a:ext cx="9144000" cy="5143499"/>
          </a:xfrm>
          <a:prstGeom prst="rect">
            <a:avLst/>
          </a:prstGeom>
          <a:noFill/>
          <a:ln>
            <a:noFill/>
          </a:ln>
        </p:spPr>
      </p:pic>
      <p:cxnSp>
        <p:nvCxnSpPr>
          <p:cNvPr id="301" name="Google Shape;301;p36"/>
          <p:cNvCxnSpPr/>
          <p:nvPr/>
        </p:nvCxnSpPr>
        <p:spPr>
          <a:xfrm rot="10800000">
            <a:off x="1459261" y="2023156"/>
            <a:ext cx="0" cy="2188200"/>
          </a:xfrm>
          <a:prstGeom prst="straightConnector1">
            <a:avLst/>
          </a:prstGeom>
          <a:noFill/>
          <a:ln w="28575" cap="flat" cmpd="sng">
            <a:solidFill>
              <a:srgbClr val="3DA491"/>
            </a:solidFill>
            <a:prstDash val="solid"/>
            <a:miter lim="800000"/>
            <a:headEnd type="none" w="sm" len="sm"/>
            <a:tailEnd type="stealth" w="med" len="med"/>
          </a:ln>
        </p:spPr>
      </p:cxnSp>
      <p:cxnSp>
        <p:nvCxnSpPr>
          <p:cNvPr id="302" name="Google Shape;302;p36"/>
          <p:cNvCxnSpPr/>
          <p:nvPr/>
        </p:nvCxnSpPr>
        <p:spPr>
          <a:xfrm>
            <a:off x="1459261" y="4211356"/>
            <a:ext cx="6206700" cy="0"/>
          </a:xfrm>
          <a:prstGeom prst="straightConnector1">
            <a:avLst/>
          </a:prstGeom>
          <a:noFill/>
          <a:ln w="28575" cap="flat" cmpd="sng">
            <a:solidFill>
              <a:srgbClr val="3DA491"/>
            </a:solidFill>
            <a:prstDash val="solid"/>
            <a:miter lim="800000"/>
            <a:headEnd type="none" w="sm" len="sm"/>
            <a:tailEnd type="stealth" w="med" len="med"/>
          </a:ln>
        </p:spPr>
      </p:cxnSp>
      <p:sp>
        <p:nvSpPr>
          <p:cNvPr id="303" name="Google Shape;303;p36"/>
          <p:cNvSpPr/>
          <p:nvPr/>
        </p:nvSpPr>
        <p:spPr>
          <a:xfrm>
            <a:off x="1877869" y="2174934"/>
            <a:ext cx="4759593" cy="1378035"/>
          </a:xfrm>
          <a:custGeom>
            <a:avLst/>
            <a:gdLst/>
            <a:ahLst/>
            <a:cxnLst/>
            <a:rect l="l" t="t" r="r" b="b"/>
            <a:pathLst>
              <a:path w="3846136" h="1675423" extrusionOk="0">
                <a:moveTo>
                  <a:pt x="0" y="722249"/>
                </a:moveTo>
                <a:cubicBezTo>
                  <a:pt x="124119" y="298828"/>
                  <a:pt x="248239" y="-124593"/>
                  <a:pt x="575035" y="34092"/>
                </a:cubicBezTo>
                <a:cubicBezTo>
                  <a:pt x="901831" y="192776"/>
                  <a:pt x="1415592" y="1641362"/>
                  <a:pt x="1960775" y="1674356"/>
                </a:cubicBezTo>
                <a:cubicBezTo>
                  <a:pt x="2505958" y="1707350"/>
                  <a:pt x="3176047" y="969702"/>
                  <a:pt x="3846136" y="232055"/>
                </a:cubicBezTo>
              </a:path>
            </a:pathLst>
          </a:custGeom>
          <a:noFill/>
          <a:ln w="28575" cap="flat" cmpd="sng">
            <a:solidFill>
              <a:srgbClr val="F9BF2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sp>
        <p:nvSpPr>
          <p:cNvPr id="304" name="Google Shape;304;p36"/>
          <p:cNvSpPr txBox="1"/>
          <p:nvPr/>
        </p:nvSpPr>
        <p:spPr>
          <a:xfrm rot="-5400000">
            <a:off x="647500" y="2845947"/>
            <a:ext cx="9204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b="1">
                <a:solidFill>
                  <a:srgbClr val="3DA491"/>
                </a:solidFill>
                <a:latin typeface="Poppins"/>
                <a:ea typeface="Poppins"/>
                <a:cs typeface="Poppins"/>
                <a:sym typeface="Poppins"/>
              </a:rPr>
              <a:t>Emoción</a:t>
            </a:r>
            <a:endParaRPr sz="1300" b="1">
              <a:solidFill>
                <a:srgbClr val="3DA491"/>
              </a:solidFill>
              <a:latin typeface="Poppins"/>
              <a:ea typeface="Poppins"/>
              <a:cs typeface="Poppins"/>
              <a:sym typeface="Poppins"/>
            </a:endParaRPr>
          </a:p>
        </p:txBody>
      </p:sp>
      <p:sp>
        <p:nvSpPr>
          <p:cNvPr id="305" name="Google Shape;305;p36"/>
          <p:cNvSpPr txBox="1"/>
          <p:nvPr/>
        </p:nvSpPr>
        <p:spPr>
          <a:xfrm>
            <a:off x="4155667" y="4426950"/>
            <a:ext cx="10452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b="1">
                <a:solidFill>
                  <a:srgbClr val="3DA491"/>
                </a:solidFill>
                <a:latin typeface="Poppins"/>
                <a:ea typeface="Poppins"/>
                <a:cs typeface="Poppins"/>
                <a:sym typeface="Poppins"/>
              </a:rPr>
              <a:t>Tiempo</a:t>
            </a:r>
            <a:endParaRPr sz="1300" b="1">
              <a:solidFill>
                <a:srgbClr val="3DA491"/>
              </a:solidFill>
              <a:latin typeface="Poppins"/>
              <a:ea typeface="Poppins"/>
              <a:cs typeface="Poppins"/>
              <a:sym typeface="Poppins"/>
            </a:endParaRPr>
          </a:p>
        </p:txBody>
      </p:sp>
      <p:sp>
        <p:nvSpPr>
          <p:cNvPr id="306" name="Google Shape;306;p36"/>
          <p:cNvSpPr txBox="1"/>
          <p:nvPr/>
        </p:nvSpPr>
        <p:spPr>
          <a:xfrm>
            <a:off x="1975862" y="1660671"/>
            <a:ext cx="9984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a:solidFill>
                  <a:srgbClr val="41BED0"/>
                </a:solidFill>
                <a:latin typeface="Poppins"/>
                <a:ea typeface="Poppins"/>
                <a:cs typeface="Poppins"/>
                <a:sym typeface="Poppins"/>
              </a:rPr>
              <a:t>Negación de la realidad </a:t>
            </a:r>
            <a:endParaRPr sz="1300" b="1">
              <a:solidFill>
                <a:srgbClr val="41BED0"/>
              </a:solidFill>
              <a:latin typeface="Poppins"/>
              <a:ea typeface="Poppins"/>
              <a:cs typeface="Poppins"/>
              <a:sym typeface="Poppins"/>
            </a:endParaRPr>
          </a:p>
        </p:txBody>
      </p:sp>
      <p:sp>
        <p:nvSpPr>
          <p:cNvPr id="307" name="Google Shape;307;p36"/>
          <p:cNvSpPr txBox="1"/>
          <p:nvPr/>
        </p:nvSpPr>
        <p:spPr>
          <a:xfrm>
            <a:off x="3294898" y="2601098"/>
            <a:ext cx="3564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a:solidFill>
                  <a:srgbClr val="41BED0"/>
                </a:solidFill>
                <a:latin typeface="Poppins"/>
                <a:ea typeface="Poppins"/>
                <a:cs typeface="Poppins"/>
                <a:sym typeface="Poppins"/>
              </a:rPr>
              <a:t>Ira</a:t>
            </a:r>
            <a:endParaRPr sz="1300" b="1">
              <a:solidFill>
                <a:srgbClr val="41BED0"/>
              </a:solidFill>
              <a:latin typeface="Poppins"/>
              <a:ea typeface="Poppins"/>
              <a:cs typeface="Poppins"/>
              <a:sym typeface="Poppins"/>
            </a:endParaRPr>
          </a:p>
        </p:txBody>
      </p:sp>
      <p:sp>
        <p:nvSpPr>
          <p:cNvPr id="308" name="Google Shape;308;p36"/>
          <p:cNvSpPr txBox="1"/>
          <p:nvPr/>
        </p:nvSpPr>
        <p:spPr>
          <a:xfrm>
            <a:off x="3950155" y="3047882"/>
            <a:ext cx="9777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a:solidFill>
                  <a:srgbClr val="41BED0"/>
                </a:solidFill>
                <a:latin typeface="Poppins"/>
                <a:ea typeface="Poppins"/>
                <a:cs typeface="Poppins"/>
                <a:sym typeface="Poppins"/>
              </a:rPr>
              <a:t>Negociación</a:t>
            </a:r>
            <a:endParaRPr sz="1300" b="1">
              <a:solidFill>
                <a:srgbClr val="41BED0"/>
              </a:solidFill>
              <a:latin typeface="Poppins"/>
              <a:ea typeface="Poppins"/>
              <a:cs typeface="Poppins"/>
              <a:sym typeface="Poppins"/>
            </a:endParaRPr>
          </a:p>
        </p:txBody>
      </p:sp>
      <p:sp>
        <p:nvSpPr>
          <p:cNvPr id="309" name="Google Shape;309;p36"/>
          <p:cNvSpPr txBox="1"/>
          <p:nvPr/>
        </p:nvSpPr>
        <p:spPr>
          <a:xfrm>
            <a:off x="5170141" y="2595824"/>
            <a:ext cx="9219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a:solidFill>
                  <a:srgbClr val="41BED0"/>
                </a:solidFill>
                <a:latin typeface="Poppins"/>
                <a:ea typeface="Poppins"/>
                <a:cs typeface="Poppins"/>
                <a:sym typeface="Poppins"/>
              </a:rPr>
              <a:t>Aceptación</a:t>
            </a:r>
            <a:endParaRPr sz="1300" b="1">
              <a:solidFill>
                <a:srgbClr val="41BED0"/>
              </a:solidFill>
              <a:latin typeface="Poppins"/>
              <a:ea typeface="Poppins"/>
              <a:cs typeface="Poppins"/>
              <a:sym typeface="Poppins"/>
            </a:endParaRPr>
          </a:p>
        </p:txBody>
      </p:sp>
      <p:sp>
        <p:nvSpPr>
          <p:cNvPr id="310" name="Google Shape;310;p36"/>
          <p:cNvSpPr txBox="1"/>
          <p:nvPr/>
        </p:nvSpPr>
        <p:spPr>
          <a:xfrm>
            <a:off x="5648371" y="1800575"/>
            <a:ext cx="11487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a:solidFill>
                  <a:srgbClr val="41BED0"/>
                </a:solidFill>
                <a:latin typeface="Poppins"/>
                <a:ea typeface="Poppins"/>
                <a:cs typeface="Poppins"/>
                <a:sym typeface="Poppins"/>
              </a:rPr>
              <a:t>Rehacer una nueva vida</a:t>
            </a:r>
            <a:endParaRPr sz="1300" b="1">
              <a:solidFill>
                <a:srgbClr val="41BED0"/>
              </a:solidFill>
              <a:latin typeface="Poppins"/>
              <a:ea typeface="Poppins"/>
              <a:cs typeface="Poppins"/>
              <a:sym typeface="Poppins"/>
            </a:endParaRPr>
          </a:p>
        </p:txBody>
      </p:sp>
      <p:sp>
        <p:nvSpPr>
          <p:cNvPr id="311" name="Google Shape;311;p36"/>
          <p:cNvSpPr txBox="1"/>
          <p:nvPr/>
        </p:nvSpPr>
        <p:spPr>
          <a:xfrm>
            <a:off x="2649576" y="3298950"/>
            <a:ext cx="8985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Descreídos</a:t>
            </a:r>
            <a:endParaRPr sz="1300" b="1" i="1">
              <a:latin typeface="Poppins"/>
              <a:ea typeface="Poppins"/>
              <a:cs typeface="Poppins"/>
              <a:sym typeface="Poppins"/>
            </a:endParaRPr>
          </a:p>
        </p:txBody>
      </p:sp>
      <p:sp>
        <p:nvSpPr>
          <p:cNvPr id="312" name="Google Shape;312;p36"/>
          <p:cNvSpPr txBox="1"/>
          <p:nvPr/>
        </p:nvSpPr>
        <p:spPr>
          <a:xfrm>
            <a:off x="1954075" y="2813978"/>
            <a:ext cx="10143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Acomodados</a:t>
            </a:r>
            <a:endParaRPr sz="1300" b="1" i="1">
              <a:latin typeface="Poppins"/>
              <a:ea typeface="Poppins"/>
              <a:cs typeface="Poppins"/>
              <a:sym typeface="Poppins"/>
            </a:endParaRPr>
          </a:p>
        </p:txBody>
      </p:sp>
      <p:sp>
        <p:nvSpPr>
          <p:cNvPr id="313" name="Google Shape;313;p36"/>
          <p:cNvSpPr txBox="1"/>
          <p:nvPr/>
        </p:nvSpPr>
        <p:spPr>
          <a:xfrm>
            <a:off x="3281022" y="3791078"/>
            <a:ext cx="9594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Delegantes</a:t>
            </a:r>
            <a:endParaRPr sz="1300" b="1" i="1">
              <a:latin typeface="Poppins"/>
              <a:ea typeface="Poppins"/>
              <a:cs typeface="Poppins"/>
              <a:sym typeface="Poppins"/>
            </a:endParaRPr>
          </a:p>
        </p:txBody>
      </p:sp>
      <p:sp>
        <p:nvSpPr>
          <p:cNvPr id="314" name="Google Shape;314;p36"/>
          <p:cNvSpPr txBox="1"/>
          <p:nvPr/>
        </p:nvSpPr>
        <p:spPr>
          <a:xfrm>
            <a:off x="4315273" y="3894662"/>
            <a:ext cx="11487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Incentivados</a:t>
            </a:r>
            <a:endParaRPr sz="1300" b="1" i="1">
              <a:latin typeface="Poppins"/>
              <a:ea typeface="Poppins"/>
              <a:cs typeface="Poppins"/>
              <a:sym typeface="Poppins"/>
            </a:endParaRPr>
          </a:p>
        </p:txBody>
      </p:sp>
      <p:sp>
        <p:nvSpPr>
          <p:cNvPr id="315" name="Google Shape;315;p36"/>
          <p:cNvSpPr txBox="1"/>
          <p:nvPr/>
        </p:nvSpPr>
        <p:spPr>
          <a:xfrm>
            <a:off x="5317933" y="3588499"/>
            <a:ext cx="11487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En proceso</a:t>
            </a:r>
            <a:endParaRPr sz="1300" b="1" i="1">
              <a:latin typeface="Poppins"/>
              <a:ea typeface="Poppins"/>
              <a:cs typeface="Poppins"/>
              <a:sym typeface="Poppins"/>
            </a:endParaRPr>
          </a:p>
        </p:txBody>
      </p:sp>
      <p:sp>
        <p:nvSpPr>
          <p:cNvPr id="316" name="Google Shape;316;p36"/>
          <p:cNvSpPr txBox="1"/>
          <p:nvPr/>
        </p:nvSpPr>
        <p:spPr>
          <a:xfrm>
            <a:off x="6781277" y="2293125"/>
            <a:ext cx="10452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Convencidos</a:t>
            </a:r>
            <a:endParaRPr sz="1300" b="1" i="1">
              <a:latin typeface="Poppins"/>
              <a:ea typeface="Poppins"/>
              <a:cs typeface="Poppins"/>
              <a:sym typeface="Poppins"/>
            </a:endParaRPr>
          </a:p>
        </p:txBody>
      </p:sp>
      <p:sp>
        <p:nvSpPr>
          <p:cNvPr id="317" name="Google Shape;317;p36"/>
          <p:cNvSpPr txBox="1"/>
          <p:nvPr/>
        </p:nvSpPr>
        <p:spPr>
          <a:xfrm>
            <a:off x="5987874" y="3114245"/>
            <a:ext cx="11487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7F7F7F"/>
                </a:solidFill>
                <a:latin typeface="Poppins"/>
                <a:ea typeface="Poppins"/>
                <a:cs typeface="Poppins"/>
                <a:sym typeface="Poppins"/>
              </a:rPr>
              <a:t>Sensibilizados</a:t>
            </a:r>
            <a:endParaRPr sz="1300" b="1" i="1">
              <a:latin typeface="Poppins"/>
              <a:ea typeface="Poppins"/>
              <a:cs typeface="Poppins"/>
              <a:sym typeface="Poppins"/>
            </a:endParaRPr>
          </a:p>
        </p:txBody>
      </p:sp>
      <p:pic>
        <p:nvPicPr>
          <p:cNvPr id="318" name="Google Shape;318;p36" descr="Hammock contorno"/>
          <p:cNvPicPr preferRelativeResize="0"/>
          <p:nvPr/>
        </p:nvPicPr>
        <p:blipFill rotWithShape="1">
          <a:blip r:embed="rId4">
            <a:alphaModFix/>
          </a:blip>
          <a:srcRect/>
          <a:stretch/>
        </p:blipFill>
        <p:spPr>
          <a:xfrm>
            <a:off x="2202936" y="2336676"/>
            <a:ext cx="427908" cy="427909"/>
          </a:xfrm>
          <a:prstGeom prst="rect">
            <a:avLst/>
          </a:prstGeom>
          <a:noFill/>
          <a:ln>
            <a:noFill/>
          </a:ln>
        </p:spPr>
      </p:pic>
      <p:pic>
        <p:nvPicPr>
          <p:cNvPr id="319" name="Google Shape;319;p36" descr="Monedas contorno"/>
          <p:cNvPicPr preferRelativeResize="0"/>
          <p:nvPr/>
        </p:nvPicPr>
        <p:blipFill rotWithShape="1">
          <a:blip r:embed="rId5">
            <a:alphaModFix/>
          </a:blip>
          <a:srcRect/>
          <a:stretch/>
        </p:blipFill>
        <p:spPr>
          <a:xfrm>
            <a:off x="4614861" y="3556431"/>
            <a:ext cx="397136" cy="397138"/>
          </a:xfrm>
          <a:prstGeom prst="rect">
            <a:avLst/>
          </a:prstGeom>
          <a:noFill/>
          <a:ln>
            <a:noFill/>
          </a:ln>
        </p:spPr>
      </p:pic>
      <p:pic>
        <p:nvPicPr>
          <p:cNvPr id="320" name="Google Shape;320;p36" descr="Prohibido tirar basura contorno"/>
          <p:cNvPicPr preferRelativeResize="0"/>
          <p:nvPr/>
        </p:nvPicPr>
        <p:blipFill rotWithShape="1">
          <a:blip r:embed="rId6">
            <a:alphaModFix/>
          </a:blip>
          <a:srcRect/>
          <a:stretch/>
        </p:blipFill>
        <p:spPr>
          <a:xfrm>
            <a:off x="5516125" y="3178734"/>
            <a:ext cx="397138" cy="397140"/>
          </a:xfrm>
          <a:prstGeom prst="rect">
            <a:avLst/>
          </a:prstGeom>
          <a:noFill/>
          <a:ln>
            <a:noFill/>
          </a:ln>
        </p:spPr>
      </p:pic>
      <p:pic>
        <p:nvPicPr>
          <p:cNvPr id="321" name="Google Shape;321;p36" descr="Reciclaje contorno"/>
          <p:cNvPicPr preferRelativeResize="0"/>
          <p:nvPr/>
        </p:nvPicPr>
        <p:blipFill rotWithShape="1">
          <a:blip r:embed="rId7">
            <a:alphaModFix/>
          </a:blip>
          <a:srcRect/>
          <a:stretch/>
        </p:blipFill>
        <p:spPr>
          <a:xfrm>
            <a:off x="6190680" y="2717110"/>
            <a:ext cx="356484" cy="356486"/>
          </a:xfrm>
          <a:prstGeom prst="rect">
            <a:avLst/>
          </a:prstGeom>
          <a:noFill/>
          <a:ln>
            <a:noFill/>
          </a:ln>
        </p:spPr>
      </p:pic>
      <p:pic>
        <p:nvPicPr>
          <p:cNvPr id="322" name="Google Shape;322;p36" descr="Contorno de cara confundida contorno"/>
          <p:cNvPicPr preferRelativeResize="0"/>
          <p:nvPr/>
        </p:nvPicPr>
        <p:blipFill rotWithShape="1">
          <a:blip r:embed="rId8">
            <a:alphaModFix/>
          </a:blip>
          <a:srcRect/>
          <a:stretch/>
        </p:blipFill>
        <p:spPr>
          <a:xfrm>
            <a:off x="2910971" y="2925384"/>
            <a:ext cx="383927" cy="383929"/>
          </a:xfrm>
          <a:prstGeom prst="rect">
            <a:avLst/>
          </a:prstGeom>
          <a:noFill/>
          <a:ln>
            <a:noFill/>
          </a:ln>
        </p:spPr>
      </p:pic>
      <p:pic>
        <p:nvPicPr>
          <p:cNvPr id="323" name="Google Shape;323;p36" descr="Megáfono contorno"/>
          <p:cNvPicPr preferRelativeResize="0"/>
          <p:nvPr/>
        </p:nvPicPr>
        <p:blipFill rotWithShape="1">
          <a:blip r:embed="rId9">
            <a:alphaModFix/>
          </a:blip>
          <a:srcRect/>
          <a:stretch/>
        </p:blipFill>
        <p:spPr>
          <a:xfrm>
            <a:off x="6744604" y="1736150"/>
            <a:ext cx="487036" cy="487038"/>
          </a:xfrm>
          <a:prstGeom prst="rect">
            <a:avLst/>
          </a:prstGeom>
          <a:noFill/>
          <a:ln>
            <a:noFill/>
          </a:ln>
        </p:spPr>
      </p:pic>
      <p:pic>
        <p:nvPicPr>
          <p:cNvPr id="324" name="Google Shape;324;p36" descr="Mujer científica contorno"/>
          <p:cNvPicPr preferRelativeResize="0"/>
          <p:nvPr/>
        </p:nvPicPr>
        <p:blipFill rotWithShape="1">
          <a:blip r:embed="rId10">
            <a:alphaModFix/>
          </a:blip>
          <a:srcRect/>
          <a:stretch/>
        </p:blipFill>
        <p:spPr>
          <a:xfrm>
            <a:off x="3539833" y="3398117"/>
            <a:ext cx="410321" cy="410323"/>
          </a:xfrm>
          <a:prstGeom prst="rect">
            <a:avLst/>
          </a:prstGeom>
          <a:noFill/>
          <a:ln>
            <a:noFill/>
          </a:ln>
        </p:spPr>
      </p:pic>
      <p:sp>
        <p:nvSpPr>
          <p:cNvPr id="325" name="Google Shape;325;p36"/>
          <p:cNvSpPr txBox="1">
            <a:spLocks noGrp="1"/>
          </p:cNvSpPr>
          <p:nvPr>
            <p:ph type="title" idx="4294967295"/>
          </p:nvPr>
        </p:nvSpPr>
        <p:spPr>
          <a:xfrm>
            <a:off x="494950" y="428200"/>
            <a:ext cx="61059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La predisposición emocional no incentiva un cambio optimista de la cultura de consumo</a:t>
            </a:r>
            <a:endParaRPr sz="2000" b="1">
              <a:solidFill>
                <a:srgbClr val="41BED0"/>
              </a:solidFill>
              <a:latin typeface="Poppins"/>
              <a:ea typeface="Poppins"/>
              <a:cs typeface="Poppins"/>
              <a:sym typeface="Poppins"/>
            </a:endParaRPr>
          </a:p>
        </p:txBody>
      </p:sp>
      <p:sp>
        <p:nvSpPr>
          <p:cNvPr id="326" name="Google Shape;326;p36"/>
          <p:cNvSpPr txBox="1"/>
          <p:nvPr/>
        </p:nvSpPr>
        <p:spPr>
          <a:xfrm>
            <a:off x="170699" y="4642350"/>
            <a:ext cx="32931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a:solidFill>
                  <a:srgbClr val="7F7F7F"/>
                </a:solidFill>
                <a:latin typeface="Poppins"/>
                <a:ea typeface="Poppins"/>
                <a:cs typeface="Poppins"/>
                <a:sym typeface="Poppins"/>
              </a:rPr>
              <a:t>Elaboración propia del ciclo de cinco fases del duelo de Kübler-Ross a partir de los discursos de la fase cualitativa.</a:t>
            </a:r>
            <a:endParaRPr sz="800">
              <a:solidFill>
                <a:srgbClr val="7F7F7F"/>
              </a:solidFill>
              <a:latin typeface="Poppins"/>
              <a:ea typeface="Poppins"/>
              <a:cs typeface="Poppins"/>
              <a:sym typeface="Poppins"/>
            </a:endParaRPr>
          </a:p>
          <a:p>
            <a:pPr marL="0" marR="0" lvl="0" indent="0" algn="l" rtl="0">
              <a:spcBef>
                <a:spcPts val="0"/>
              </a:spcBef>
              <a:spcAft>
                <a:spcPts val="0"/>
              </a:spcAft>
              <a:buNone/>
            </a:pPr>
            <a:endParaRPr sz="800">
              <a:solidFill>
                <a:srgbClr val="7F7F7F"/>
              </a:solidFill>
              <a:latin typeface="Poppins"/>
              <a:ea typeface="Poppins"/>
              <a:cs typeface="Poppins"/>
              <a:sym typeface="Poppins"/>
            </a:endParaRPr>
          </a:p>
        </p:txBody>
      </p:sp>
      <p:pic>
        <p:nvPicPr>
          <p:cNvPr id="327" name="Google Shape;327;p36"/>
          <p:cNvPicPr preferRelativeResize="0"/>
          <p:nvPr/>
        </p:nvPicPr>
        <p:blipFill>
          <a:blip r:embed="rId11">
            <a:alphaModFix/>
          </a:blip>
          <a:stretch>
            <a:fillRect/>
          </a:stretch>
        </p:blipFill>
        <p:spPr>
          <a:xfrm>
            <a:off x="7160475" y="263750"/>
            <a:ext cx="1683600" cy="358335"/>
          </a:xfrm>
          <a:prstGeom prst="rect">
            <a:avLst/>
          </a:prstGeom>
          <a:noFill/>
          <a:ln>
            <a:noFill/>
          </a:ln>
        </p:spPr>
      </p:pic>
      <p:sp>
        <p:nvSpPr>
          <p:cNvPr id="328" name="Google Shape;328;p36"/>
          <p:cNvSpPr txBox="1"/>
          <p:nvPr/>
        </p:nvSpPr>
        <p:spPr>
          <a:xfrm>
            <a:off x="494954" y="1145238"/>
            <a:ext cx="5317200" cy="269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300" b="1">
                <a:solidFill>
                  <a:schemeClr val="dk1"/>
                </a:solidFill>
                <a:latin typeface="Poppins"/>
                <a:ea typeface="Poppins"/>
                <a:cs typeface="Poppins"/>
                <a:sym typeface="Poppins"/>
              </a:rPr>
              <a:t>El duelo por el final de la “sociedad de consumo”</a:t>
            </a:r>
            <a:endParaRPr sz="1600" b="1">
              <a:solidFill>
                <a:schemeClr val="dk1"/>
              </a:solidFill>
              <a:latin typeface="Poppins"/>
              <a:ea typeface="Poppins"/>
              <a:cs typeface="Poppins"/>
              <a:sym typeface="Poppins"/>
            </a:endParaRPr>
          </a:p>
        </p:txBody>
      </p:sp>
      <p:sp>
        <p:nvSpPr>
          <p:cNvPr id="329" name="Google Shape;329;p36"/>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14</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7"/>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335" name="Google Shape;335;p37"/>
          <p:cNvSpPr txBox="1">
            <a:spLocks noGrp="1"/>
          </p:cNvSpPr>
          <p:nvPr>
            <p:ph type="title" idx="4294967295"/>
          </p:nvPr>
        </p:nvSpPr>
        <p:spPr>
          <a:xfrm>
            <a:off x="494950" y="428200"/>
            <a:ext cx="61059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Dificultades para imaginar la sociedad </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del futuro</a:t>
            </a:r>
            <a:endParaRPr sz="2000" b="1">
              <a:solidFill>
                <a:srgbClr val="41BED0"/>
              </a:solidFill>
              <a:latin typeface="Poppins"/>
              <a:ea typeface="Poppins"/>
              <a:cs typeface="Poppins"/>
              <a:sym typeface="Poppins"/>
            </a:endParaRPr>
          </a:p>
        </p:txBody>
      </p:sp>
      <p:pic>
        <p:nvPicPr>
          <p:cNvPr id="336" name="Google Shape;336;p37"/>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337" name="Google Shape;337;p37"/>
          <p:cNvSpPr txBox="1"/>
          <p:nvPr/>
        </p:nvSpPr>
        <p:spPr>
          <a:xfrm>
            <a:off x="1028352" y="1640550"/>
            <a:ext cx="16836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266887"/>
                </a:solidFill>
                <a:latin typeface="Poppins"/>
                <a:ea typeface="Poppins"/>
                <a:cs typeface="Poppins"/>
                <a:sym typeface="Poppins"/>
              </a:rPr>
              <a:t>Cosmopolitismo </a:t>
            </a:r>
            <a:endParaRPr sz="1300" b="1">
              <a:solidFill>
                <a:srgbClr val="266887"/>
              </a:solidFill>
              <a:latin typeface="Poppins"/>
              <a:ea typeface="Poppins"/>
              <a:cs typeface="Poppins"/>
              <a:sym typeface="Poppins"/>
            </a:endParaRPr>
          </a:p>
          <a:p>
            <a:pPr marL="0" marR="0" lvl="0" indent="0" algn="ctr" rtl="0">
              <a:spcBef>
                <a:spcPts val="0"/>
              </a:spcBef>
              <a:spcAft>
                <a:spcPts val="0"/>
              </a:spcAft>
              <a:buNone/>
            </a:pPr>
            <a:r>
              <a:rPr lang="en-US" sz="1300" b="1">
                <a:solidFill>
                  <a:srgbClr val="266887"/>
                </a:solidFill>
                <a:latin typeface="Poppins"/>
                <a:ea typeface="Poppins"/>
                <a:cs typeface="Poppins"/>
                <a:sym typeface="Poppins"/>
              </a:rPr>
              <a:t>de alta gama</a:t>
            </a:r>
            <a:endParaRPr sz="1600" b="1">
              <a:solidFill>
                <a:srgbClr val="266887"/>
              </a:solidFill>
              <a:latin typeface="Poppins"/>
              <a:ea typeface="Poppins"/>
              <a:cs typeface="Poppins"/>
              <a:sym typeface="Poppins"/>
            </a:endParaRPr>
          </a:p>
        </p:txBody>
      </p:sp>
      <p:sp>
        <p:nvSpPr>
          <p:cNvPr id="338" name="Google Shape;338;p37"/>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15</a:t>
            </a:fld>
            <a:endParaRPr sz="1000">
              <a:solidFill>
                <a:schemeClr val="dk1"/>
              </a:solidFill>
              <a:latin typeface="Poppins Medium"/>
              <a:ea typeface="Poppins Medium"/>
              <a:cs typeface="Poppins Medium"/>
              <a:sym typeface="Poppins Medium"/>
            </a:endParaRPr>
          </a:p>
        </p:txBody>
      </p:sp>
      <p:sp>
        <p:nvSpPr>
          <p:cNvPr id="339" name="Google Shape;339;p37"/>
          <p:cNvSpPr txBox="1"/>
          <p:nvPr/>
        </p:nvSpPr>
        <p:spPr>
          <a:xfrm>
            <a:off x="494950" y="4258000"/>
            <a:ext cx="72666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i="1">
                <a:solidFill>
                  <a:schemeClr val="dk1"/>
                </a:solidFill>
                <a:latin typeface="Poppins Medium"/>
                <a:ea typeface="Poppins Medium"/>
                <a:cs typeface="Poppins Medium"/>
                <a:sym typeface="Poppins Medium"/>
              </a:rPr>
              <a:t>“Si ves en Amsterdam como todo el mundo va en bici aunque llueva… </a:t>
            </a:r>
            <a:endParaRPr sz="1200" i="1">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1200" i="1">
                <a:solidFill>
                  <a:schemeClr val="dk1"/>
                </a:solidFill>
                <a:latin typeface="Poppins Medium"/>
                <a:ea typeface="Poppins Medium"/>
                <a:cs typeface="Poppins Medium"/>
                <a:sym typeface="Poppins Medium"/>
              </a:rPr>
              <a:t>Eso aquí para mi es impensable todavía” (GD3)</a:t>
            </a:r>
            <a:endParaRPr sz="1500" i="1">
              <a:solidFill>
                <a:schemeClr val="dk1"/>
              </a:solidFill>
              <a:latin typeface="Poppins Medium"/>
              <a:ea typeface="Poppins Medium"/>
              <a:cs typeface="Poppins Medium"/>
              <a:sym typeface="Poppins Medium"/>
            </a:endParaRPr>
          </a:p>
        </p:txBody>
      </p:sp>
      <p:sp>
        <p:nvSpPr>
          <p:cNvPr id="340" name="Google Shape;340;p37"/>
          <p:cNvSpPr txBox="1"/>
          <p:nvPr/>
        </p:nvSpPr>
        <p:spPr>
          <a:xfrm>
            <a:off x="6162325" y="1640550"/>
            <a:ext cx="18657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266887"/>
                </a:solidFill>
                <a:latin typeface="Poppins"/>
                <a:ea typeface="Poppins"/>
                <a:cs typeface="Poppins"/>
                <a:sym typeface="Poppins"/>
              </a:rPr>
              <a:t>Sociedades del norte de Europa</a:t>
            </a:r>
            <a:endParaRPr sz="1600" b="1">
              <a:solidFill>
                <a:srgbClr val="266887"/>
              </a:solidFill>
              <a:latin typeface="Poppins"/>
              <a:ea typeface="Poppins"/>
              <a:cs typeface="Poppins"/>
              <a:sym typeface="Poppins"/>
            </a:endParaRPr>
          </a:p>
        </p:txBody>
      </p:sp>
      <p:sp>
        <p:nvSpPr>
          <p:cNvPr id="341" name="Google Shape;341;p37"/>
          <p:cNvSpPr txBox="1"/>
          <p:nvPr/>
        </p:nvSpPr>
        <p:spPr>
          <a:xfrm>
            <a:off x="3590575" y="1640550"/>
            <a:ext cx="18657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266887"/>
                </a:solidFill>
                <a:latin typeface="Poppins"/>
                <a:ea typeface="Poppins"/>
                <a:cs typeface="Poppins"/>
                <a:sym typeface="Poppins"/>
              </a:rPr>
              <a:t>Cultura tradicional-popular </a:t>
            </a:r>
            <a:endParaRPr sz="1600" b="1">
              <a:solidFill>
                <a:srgbClr val="266887"/>
              </a:solidFill>
              <a:latin typeface="Poppins"/>
              <a:ea typeface="Poppins"/>
              <a:cs typeface="Poppins"/>
              <a:sym typeface="Poppins"/>
            </a:endParaRPr>
          </a:p>
        </p:txBody>
      </p:sp>
      <p:pic>
        <p:nvPicPr>
          <p:cNvPr id="342" name="Google Shape;342;p37"/>
          <p:cNvPicPr preferRelativeResize="0"/>
          <p:nvPr/>
        </p:nvPicPr>
        <p:blipFill>
          <a:blip r:embed="rId5">
            <a:alphaModFix/>
          </a:blip>
          <a:stretch>
            <a:fillRect/>
          </a:stretch>
        </p:blipFill>
        <p:spPr>
          <a:xfrm>
            <a:off x="1005786" y="2241799"/>
            <a:ext cx="1728732" cy="1649175"/>
          </a:xfrm>
          <a:prstGeom prst="rect">
            <a:avLst/>
          </a:prstGeom>
          <a:noFill/>
          <a:ln>
            <a:noFill/>
          </a:ln>
        </p:spPr>
      </p:pic>
      <p:pic>
        <p:nvPicPr>
          <p:cNvPr id="343" name="Google Shape;343;p37"/>
          <p:cNvPicPr preferRelativeResize="0"/>
          <p:nvPr/>
        </p:nvPicPr>
        <p:blipFill>
          <a:blip r:embed="rId6">
            <a:alphaModFix/>
          </a:blip>
          <a:stretch>
            <a:fillRect/>
          </a:stretch>
        </p:blipFill>
        <p:spPr>
          <a:xfrm>
            <a:off x="3659061" y="2241799"/>
            <a:ext cx="1728732" cy="1649175"/>
          </a:xfrm>
          <a:prstGeom prst="rect">
            <a:avLst/>
          </a:prstGeom>
          <a:noFill/>
          <a:ln>
            <a:noFill/>
          </a:ln>
        </p:spPr>
      </p:pic>
      <p:pic>
        <p:nvPicPr>
          <p:cNvPr id="344" name="Google Shape;344;p37"/>
          <p:cNvPicPr preferRelativeResize="0"/>
          <p:nvPr/>
        </p:nvPicPr>
        <p:blipFill>
          <a:blip r:embed="rId7">
            <a:alphaModFix/>
          </a:blip>
          <a:stretch>
            <a:fillRect/>
          </a:stretch>
        </p:blipFill>
        <p:spPr>
          <a:xfrm>
            <a:off x="6230811" y="2241799"/>
            <a:ext cx="1728732" cy="1649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8"/>
          <p:cNvPicPr preferRelativeResize="0"/>
          <p:nvPr/>
        </p:nvPicPr>
        <p:blipFill>
          <a:blip r:embed="rId3">
            <a:alphaModFix/>
          </a:blip>
          <a:stretch>
            <a:fillRect/>
          </a:stretch>
        </p:blipFill>
        <p:spPr>
          <a:xfrm>
            <a:off x="-56050" y="-45475"/>
            <a:ext cx="7341237" cy="5188976"/>
          </a:xfrm>
          <a:prstGeom prst="rect">
            <a:avLst/>
          </a:prstGeom>
          <a:noFill/>
          <a:ln>
            <a:noFill/>
          </a:ln>
        </p:spPr>
      </p:pic>
      <p:pic>
        <p:nvPicPr>
          <p:cNvPr id="350" name="Google Shape;350;p38"/>
          <p:cNvPicPr preferRelativeResize="0"/>
          <p:nvPr/>
        </p:nvPicPr>
        <p:blipFill>
          <a:blip r:embed="rId4">
            <a:alphaModFix amt="37000"/>
          </a:blip>
          <a:stretch>
            <a:fillRect/>
          </a:stretch>
        </p:blipFill>
        <p:spPr>
          <a:xfrm>
            <a:off x="6497000" y="1524850"/>
            <a:ext cx="1638900" cy="1111275"/>
          </a:xfrm>
          <a:prstGeom prst="rect">
            <a:avLst/>
          </a:prstGeom>
          <a:noFill/>
          <a:ln>
            <a:noFill/>
          </a:ln>
        </p:spPr>
      </p:pic>
      <p:pic>
        <p:nvPicPr>
          <p:cNvPr id="351" name="Google Shape;351;p38"/>
          <p:cNvPicPr preferRelativeResize="0"/>
          <p:nvPr/>
        </p:nvPicPr>
        <p:blipFill>
          <a:blip r:embed="rId5">
            <a:alphaModFix amt="56000"/>
          </a:blip>
          <a:stretch>
            <a:fillRect/>
          </a:stretch>
        </p:blipFill>
        <p:spPr>
          <a:xfrm>
            <a:off x="4015500" y="2160475"/>
            <a:ext cx="1683600" cy="1161450"/>
          </a:xfrm>
          <a:prstGeom prst="rect">
            <a:avLst/>
          </a:prstGeom>
          <a:noFill/>
          <a:ln>
            <a:noFill/>
          </a:ln>
        </p:spPr>
      </p:pic>
      <p:pic>
        <p:nvPicPr>
          <p:cNvPr id="352" name="Google Shape;352;p38"/>
          <p:cNvPicPr preferRelativeResize="0"/>
          <p:nvPr/>
        </p:nvPicPr>
        <p:blipFill>
          <a:blip r:embed="rId6">
            <a:alphaModFix amt="44000"/>
          </a:blip>
          <a:stretch>
            <a:fillRect/>
          </a:stretch>
        </p:blipFill>
        <p:spPr>
          <a:xfrm>
            <a:off x="1277800" y="2439250"/>
            <a:ext cx="1638900" cy="1161450"/>
          </a:xfrm>
          <a:prstGeom prst="rect">
            <a:avLst/>
          </a:prstGeom>
          <a:noFill/>
          <a:ln>
            <a:noFill/>
          </a:ln>
        </p:spPr>
      </p:pic>
      <p:sp>
        <p:nvSpPr>
          <p:cNvPr id="353" name="Google Shape;353;p38"/>
          <p:cNvSpPr txBox="1">
            <a:spLocks noGrp="1"/>
          </p:cNvSpPr>
          <p:nvPr>
            <p:ph type="sldNum" idx="4294967295"/>
          </p:nvPr>
        </p:nvSpPr>
        <p:spPr>
          <a:xfrm>
            <a:off x="8932905" y="4894334"/>
            <a:ext cx="237600" cy="14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354" name="Google Shape;354;p38"/>
          <p:cNvSpPr txBox="1">
            <a:spLocks noGrp="1"/>
          </p:cNvSpPr>
          <p:nvPr>
            <p:ph type="title"/>
          </p:nvPr>
        </p:nvSpPr>
        <p:spPr>
          <a:xfrm>
            <a:off x="494950" y="428200"/>
            <a:ext cx="3280200" cy="5679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a:solidFill>
                  <a:srgbClr val="41BED0"/>
                </a:solidFill>
                <a:latin typeface="Poppins"/>
                <a:ea typeface="Poppins"/>
                <a:cs typeface="Poppins"/>
                <a:sym typeface="Poppins"/>
              </a:rPr>
              <a:t>Las sociedades del Norte </a:t>
            </a:r>
            <a:endParaRPr>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r>
              <a:rPr lang="en-US">
                <a:solidFill>
                  <a:srgbClr val="41BED0"/>
                </a:solidFill>
                <a:latin typeface="Poppins"/>
                <a:ea typeface="Poppins"/>
                <a:cs typeface="Poppins"/>
                <a:sym typeface="Poppins"/>
              </a:rPr>
              <a:t>de Europa como modelo</a:t>
            </a:r>
            <a:endParaRPr>
              <a:solidFill>
                <a:srgbClr val="41BED0"/>
              </a:solidFill>
              <a:latin typeface="Poppins"/>
              <a:ea typeface="Poppins"/>
              <a:cs typeface="Poppins"/>
              <a:sym typeface="Poppins"/>
            </a:endParaRPr>
          </a:p>
        </p:txBody>
      </p:sp>
      <p:sp>
        <p:nvSpPr>
          <p:cNvPr id="355" name="Google Shape;355;p38"/>
          <p:cNvSpPr txBox="1"/>
          <p:nvPr/>
        </p:nvSpPr>
        <p:spPr>
          <a:xfrm>
            <a:off x="467525" y="1270075"/>
            <a:ext cx="3484500" cy="939000"/>
          </a:xfrm>
          <a:prstGeom prst="rect">
            <a:avLst/>
          </a:prstGeom>
          <a:noFill/>
          <a:ln>
            <a:noFill/>
          </a:ln>
        </p:spPr>
        <p:txBody>
          <a:bodyPr spcFirstLastPara="1" wrap="square" lIns="91425" tIns="91425" rIns="91425" bIns="91425" anchor="t" anchorCtr="0">
            <a:spAutoFit/>
          </a:bodyPr>
          <a:lstStyle/>
          <a:p>
            <a:pPr marL="12700" lvl="0" indent="0" algn="l" rtl="0">
              <a:lnSpc>
                <a:spcPct val="130000"/>
              </a:lnSpc>
              <a:spcBef>
                <a:spcPts val="0"/>
              </a:spcBef>
              <a:spcAft>
                <a:spcPts val="0"/>
              </a:spcAft>
              <a:buNone/>
            </a:pPr>
            <a:r>
              <a:rPr lang="en-US" sz="1000">
                <a:solidFill>
                  <a:schemeClr val="dk1"/>
                </a:solidFill>
                <a:latin typeface="Poppins"/>
                <a:ea typeface="Poppins"/>
                <a:cs typeface="Poppins"/>
                <a:sym typeface="Poppins"/>
              </a:rPr>
              <a:t>Es necesario un modelo de sociedad sostenible con el que identificarse para superar el duelo por el fin de la “sociedad de consumo”. Si no existe ese modelo, se genera un bloqueo a la acción.</a:t>
            </a:r>
            <a:endParaRPr sz="1000">
              <a:solidFill>
                <a:schemeClr val="dk1"/>
              </a:solidFill>
              <a:latin typeface="Poppins"/>
              <a:ea typeface="Poppins"/>
              <a:cs typeface="Poppins"/>
              <a:sym typeface="Poppins"/>
            </a:endParaRPr>
          </a:p>
        </p:txBody>
      </p:sp>
      <p:sp>
        <p:nvSpPr>
          <p:cNvPr id="356" name="Google Shape;356;p38"/>
          <p:cNvSpPr txBox="1"/>
          <p:nvPr/>
        </p:nvSpPr>
        <p:spPr>
          <a:xfrm>
            <a:off x="1159900" y="2798013"/>
            <a:ext cx="18747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00" b="1">
                <a:solidFill>
                  <a:schemeClr val="dk1"/>
                </a:solidFill>
                <a:latin typeface="Poppins"/>
                <a:ea typeface="Poppins"/>
                <a:cs typeface="Poppins"/>
                <a:sym typeface="Poppins"/>
              </a:rPr>
              <a:t>Cosmopolitismo </a:t>
            </a:r>
            <a:endParaRPr sz="1200" b="1">
              <a:solidFill>
                <a:schemeClr val="dk1"/>
              </a:solidFill>
              <a:latin typeface="Poppins"/>
              <a:ea typeface="Poppins"/>
              <a:cs typeface="Poppins"/>
              <a:sym typeface="Poppins"/>
            </a:endParaRPr>
          </a:p>
          <a:p>
            <a:pPr marL="0" marR="0" lvl="0" indent="0" algn="ctr" rtl="0">
              <a:spcBef>
                <a:spcPts val="0"/>
              </a:spcBef>
              <a:spcAft>
                <a:spcPts val="0"/>
              </a:spcAft>
              <a:buNone/>
            </a:pPr>
            <a:r>
              <a:rPr lang="en-US" sz="1200" b="1">
                <a:solidFill>
                  <a:schemeClr val="dk1"/>
                </a:solidFill>
                <a:latin typeface="Poppins"/>
                <a:ea typeface="Poppins"/>
                <a:cs typeface="Poppins"/>
                <a:sym typeface="Poppins"/>
              </a:rPr>
              <a:t>de alta gama</a:t>
            </a:r>
            <a:endParaRPr sz="1200" b="1">
              <a:latin typeface="Poppins"/>
              <a:ea typeface="Poppins"/>
              <a:cs typeface="Poppins"/>
              <a:sym typeface="Poppins"/>
            </a:endParaRPr>
          </a:p>
        </p:txBody>
      </p:sp>
      <p:sp>
        <p:nvSpPr>
          <p:cNvPr id="357" name="Google Shape;357;p38"/>
          <p:cNvSpPr txBox="1"/>
          <p:nvPr/>
        </p:nvSpPr>
        <p:spPr>
          <a:xfrm>
            <a:off x="6379100" y="1762275"/>
            <a:ext cx="18747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00" b="1">
                <a:solidFill>
                  <a:schemeClr val="dk1"/>
                </a:solidFill>
                <a:latin typeface="Poppins"/>
                <a:ea typeface="Poppins"/>
                <a:cs typeface="Poppins"/>
                <a:sym typeface="Poppins"/>
              </a:rPr>
              <a:t>Sociedades del Norte de Europa</a:t>
            </a:r>
            <a:endParaRPr sz="1200" b="1">
              <a:latin typeface="Poppins"/>
              <a:ea typeface="Poppins"/>
              <a:cs typeface="Poppins"/>
              <a:sym typeface="Poppins"/>
            </a:endParaRPr>
          </a:p>
        </p:txBody>
      </p:sp>
      <p:sp>
        <p:nvSpPr>
          <p:cNvPr id="358" name="Google Shape;358;p38"/>
          <p:cNvSpPr txBox="1"/>
          <p:nvPr/>
        </p:nvSpPr>
        <p:spPr>
          <a:xfrm>
            <a:off x="3919950" y="2417013"/>
            <a:ext cx="18747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00" b="1">
                <a:solidFill>
                  <a:schemeClr val="dk1"/>
                </a:solidFill>
                <a:latin typeface="Poppins"/>
                <a:ea typeface="Poppins"/>
                <a:cs typeface="Poppins"/>
                <a:sym typeface="Poppins"/>
              </a:rPr>
              <a:t>Cultura tradicional-popular</a:t>
            </a:r>
            <a:endParaRPr sz="1200" b="1">
              <a:solidFill>
                <a:schemeClr val="dk1"/>
              </a:solidFill>
              <a:latin typeface="Poppins"/>
              <a:ea typeface="Poppins"/>
              <a:cs typeface="Poppins"/>
              <a:sym typeface="Poppins"/>
            </a:endParaRPr>
          </a:p>
        </p:txBody>
      </p:sp>
      <p:sp>
        <p:nvSpPr>
          <p:cNvPr id="359" name="Google Shape;359;p38"/>
          <p:cNvSpPr txBox="1"/>
          <p:nvPr/>
        </p:nvSpPr>
        <p:spPr>
          <a:xfrm>
            <a:off x="4700396" y="950425"/>
            <a:ext cx="34845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b="1">
                <a:solidFill>
                  <a:srgbClr val="0C0C0C"/>
                </a:solidFill>
                <a:latin typeface="Poppins"/>
                <a:ea typeface="Poppins"/>
                <a:cs typeface="Poppins"/>
                <a:sym typeface="Poppins"/>
              </a:rPr>
              <a:t>Los tres imaginarios disponibles</a:t>
            </a:r>
            <a:endParaRPr sz="1100" b="1">
              <a:solidFill>
                <a:srgbClr val="0C0C0C"/>
              </a:solidFill>
              <a:latin typeface="Poppins"/>
              <a:ea typeface="Poppins"/>
              <a:cs typeface="Poppins"/>
              <a:sym typeface="Poppins"/>
            </a:endParaRPr>
          </a:p>
        </p:txBody>
      </p:sp>
      <p:pic>
        <p:nvPicPr>
          <p:cNvPr id="360" name="Google Shape;360;p38"/>
          <p:cNvPicPr preferRelativeResize="0"/>
          <p:nvPr/>
        </p:nvPicPr>
        <p:blipFill>
          <a:blip r:embed="rId7">
            <a:alphaModFix/>
          </a:blip>
          <a:stretch>
            <a:fillRect/>
          </a:stretch>
        </p:blipFill>
        <p:spPr>
          <a:xfrm>
            <a:off x="7160475" y="263750"/>
            <a:ext cx="1683600" cy="358335"/>
          </a:xfrm>
          <a:prstGeom prst="rect">
            <a:avLst/>
          </a:prstGeom>
          <a:noFill/>
          <a:ln>
            <a:noFill/>
          </a:ln>
        </p:spPr>
      </p:pic>
      <p:sp>
        <p:nvSpPr>
          <p:cNvPr id="361" name="Google Shape;361;p38"/>
          <p:cNvSpPr txBox="1"/>
          <p:nvPr/>
        </p:nvSpPr>
        <p:spPr>
          <a:xfrm>
            <a:off x="1409350" y="3763944"/>
            <a:ext cx="1874700" cy="838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Tendencia actual para muchos sectores.</a:t>
            </a:r>
            <a:endParaRPr sz="1200">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Dificultad de generalizar el consumo sostenible a toda la sociedad.</a:t>
            </a:r>
            <a:endParaRPr sz="1200">
              <a:latin typeface="Poppins"/>
              <a:ea typeface="Poppins"/>
              <a:cs typeface="Poppins"/>
              <a:sym typeface="Poppins"/>
            </a:endParaRPr>
          </a:p>
        </p:txBody>
      </p:sp>
      <p:sp>
        <p:nvSpPr>
          <p:cNvPr id="362" name="Google Shape;362;p38"/>
          <p:cNvSpPr txBox="1"/>
          <p:nvPr/>
        </p:nvSpPr>
        <p:spPr>
          <a:xfrm>
            <a:off x="4015650" y="3457644"/>
            <a:ext cx="18747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Visión mítica de la vida tradicional y en el ámbito rural.</a:t>
            </a:r>
            <a:endParaRPr sz="1000">
              <a:solidFill>
                <a:schemeClr val="dk1"/>
              </a:solidFill>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Puede generar sensación de involución y de pérdida de confort.</a:t>
            </a:r>
            <a:endParaRPr sz="1000">
              <a:solidFill>
                <a:schemeClr val="dk1"/>
              </a:solidFill>
              <a:latin typeface="Poppins"/>
              <a:ea typeface="Poppins"/>
              <a:cs typeface="Poppins"/>
              <a:sym typeface="Poppins"/>
            </a:endParaRPr>
          </a:p>
        </p:txBody>
      </p:sp>
      <p:sp>
        <p:nvSpPr>
          <p:cNvPr id="363" name="Google Shape;363;p38"/>
          <p:cNvSpPr txBox="1"/>
          <p:nvPr/>
        </p:nvSpPr>
        <p:spPr>
          <a:xfrm>
            <a:off x="6601000" y="2686344"/>
            <a:ext cx="1874700" cy="1916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Modelo ideal de vida sostenible: sociedades civilizadas que se comprometen con el cuidado del medio ambiente.</a:t>
            </a:r>
            <a:endParaRPr sz="1000">
              <a:solidFill>
                <a:schemeClr val="dk1"/>
              </a:solidFill>
              <a:latin typeface="Poppins"/>
              <a:ea typeface="Poppins"/>
              <a:cs typeface="Poppins"/>
              <a:sym typeface="Poppins"/>
            </a:endParaRPr>
          </a:p>
          <a:p>
            <a:pPr marL="0" marR="0" lvl="0" indent="0" algn="l" rtl="0">
              <a:spcBef>
                <a:spcPts val="0"/>
              </a:spcBef>
              <a:spcAft>
                <a:spcPts val="0"/>
              </a:spcAft>
              <a:buNone/>
            </a:pPr>
            <a:endParaRPr sz="1000">
              <a:solidFill>
                <a:schemeClr val="dk1"/>
              </a:solidFill>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Problema: existe un descreimiento sobre las posibilidades en la sociedad española: falta de civismo.</a:t>
            </a:r>
            <a:endParaRPr sz="1000">
              <a:solidFill>
                <a:schemeClr val="dk1"/>
              </a:solidFill>
              <a:latin typeface="Poppins"/>
              <a:ea typeface="Poppins"/>
              <a:cs typeface="Poppins"/>
              <a:sym typeface="Poppins"/>
            </a:endParaRPr>
          </a:p>
        </p:txBody>
      </p:sp>
      <p:cxnSp>
        <p:nvCxnSpPr>
          <p:cNvPr id="364" name="Google Shape;364;p38"/>
          <p:cNvCxnSpPr/>
          <p:nvPr/>
        </p:nvCxnSpPr>
        <p:spPr>
          <a:xfrm>
            <a:off x="7349975" y="3539200"/>
            <a:ext cx="0" cy="198000"/>
          </a:xfrm>
          <a:prstGeom prst="straightConnector1">
            <a:avLst/>
          </a:prstGeom>
          <a:noFill/>
          <a:ln w="19050" cap="flat" cmpd="sng">
            <a:solidFill>
              <a:srgbClr val="41BED0"/>
            </a:solidFill>
            <a:prstDash val="solid"/>
            <a:round/>
            <a:headEnd type="none" w="med" len="med"/>
            <a:tailEnd type="triangle" w="med" len="med"/>
          </a:ln>
        </p:spPr>
      </p:cxnSp>
      <p:sp>
        <p:nvSpPr>
          <p:cNvPr id="365" name="Google Shape;365;p38"/>
          <p:cNvSpPr txBox="1"/>
          <p:nvPr/>
        </p:nvSpPr>
        <p:spPr>
          <a:xfrm>
            <a:off x="580144" y="4680450"/>
            <a:ext cx="77013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b="1" i="1">
                <a:solidFill>
                  <a:srgbClr val="41BED0"/>
                </a:solidFill>
                <a:latin typeface="Poppins"/>
                <a:ea typeface="Poppins"/>
                <a:cs typeface="Poppins"/>
                <a:sym typeface="Poppins"/>
              </a:rPr>
              <a:t>“</a:t>
            </a:r>
            <a:r>
              <a:rPr lang="en-US" sz="900" b="1" i="1">
                <a:solidFill>
                  <a:srgbClr val="41BED0"/>
                </a:solidFill>
                <a:latin typeface="Poppins"/>
                <a:ea typeface="Poppins"/>
                <a:cs typeface="Poppins"/>
                <a:sym typeface="Poppins"/>
              </a:rPr>
              <a:t>Si ves en Amsterdam cómo todo el mundo va en bici aunque llueva… Eso aquí para mi es impensable todavía” (GD3)</a:t>
            </a:r>
            <a:endParaRPr sz="1200" b="1">
              <a:solidFill>
                <a:srgbClr val="41BED0"/>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idx="4294967295"/>
          </p:nvPr>
        </p:nvSpPr>
        <p:spPr>
          <a:xfrm>
            <a:off x="494950" y="352000"/>
            <a:ext cx="61059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La sociedad interioriza discursos que relativizan la transición sostenible</a:t>
            </a:r>
            <a:endParaRPr sz="2000" b="1">
              <a:solidFill>
                <a:srgbClr val="41BED0"/>
              </a:solidFill>
              <a:latin typeface="Poppins"/>
              <a:ea typeface="Poppins"/>
              <a:cs typeface="Poppins"/>
              <a:sym typeface="Poppins"/>
            </a:endParaRPr>
          </a:p>
        </p:txBody>
      </p:sp>
      <p:pic>
        <p:nvPicPr>
          <p:cNvPr id="371" name="Google Shape;371;p39"/>
          <p:cNvPicPr preferRelativeResize="0"/>
          <p:nvPr/>
        </p:nvPicPr>
        <p:blipFill>
          <a:blip r:embed="rId3">
            <a:alphaModFix/>
          </a:blip>
          <a:stretch>
            <a:fillRect/>
          </a:stretch>
        </p:blipFill>
        <p:spPr>
          <a:xfrm>
            <a:off x="7160475" y="263750"/>
            <a:ext cx="1683600" cy="358335"/>
          </a:xfrm>
          <a:prstGeom prst="rect">
            <a:avLst/>
          </a:prstGeom>
          <a:noFill/>
          <a:ln>
            <a:noFill/>
          </a:ln>
        </p:spPr>
      </p:pic>
      <p:sp>
        <p:nvSpPr>
          <p:cNvPr id="372" name="Google Shape;372;p39"/>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17</a:t>
            </a:fld>
            <a:endParaRPr sz="1000">
              <a:solidFill>
                <a:schemeClr val="dk1"/>
              </a:solidFill>
              <a:latin typeface="Poppins Medium"/>
              <a:ea typeface="Poppins Medium"/>
              <a:cs typeface="Poppins Medium"/>
              <a:sym typeface="Poppins Medium"/>
            </a:endParaRPr>
          </a:p>
        </p:txBody>
      </p:sp>
      <p:sp>
        <p:nvSpPr>
          <p:cNvPr id="373" name="Google Shape;373;p39"/>
          <p:cNvSpPr txBox="1"/>
          <p:nvPr/>
        </p:nvSpPr>
        <p:spPr>
          <a:xfrm>
            <a:off x="494950" y="1077613"/>
            <a:ext cx="6680100" cy="269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300" b="1">
                <a:solidFill>
                  <a:schemeClr val="dk1"/>
                </a:solidFill>
                <a:latin typeface="Poppins"/>
                <a:ea typeface="Poppins"/>
                <a:cs typeface="Poppins"/>
                <a:sym typeface="Poppins"/>
              </a:rPr>
              <a:t>¿En qué medida está de acuerdo con las siguientes fases? De 0 a 10</a:t>
            </a:r>
            <a:endParaRPr sz="1200" b="1">
              <a:solidFill>
                <a:schemeClr val="dk1"/>
              </a:solidFill>
              <a:latin typeface="Poppins"/>
              <a:ea typeface="Poppins"/>
              <a:cs typeface="Poppins"/>
              <a:sym typeface="Poppins"/>
            </a:endParaRPr>
          </a:p>
        </p:txBody>
      </p:sp>
      <p:sp>
        <p:nvSpPr>
          <p:cNvPr id="374" name="Google Shape;374;p39"/>
          <p:cNvSpPr txBox="1"/>
          <p:nvPr/>
        </p:nvSpPr>
        <p:spPr>
          <a:xfrm>
            <a:off x="1104550" y="1525450"/>
            <a:ext cx="3429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Tendría que ser las empresas y gobiernos los que desarrollen la tecnología y los productos adecuados para consumir</a:t>
            </a:r>
            <a:endParaRPr sz="900">
              <a:solidFill>
                <a:schemeClr val="dk1"/>
              </a:solidFill>
              <a:latin typeface="Poppins"/>
              <a:ea typeface="Poppins"/>
              <a:cs typeface="Poppins"/>
              <a:sym typeface="Poppins"/>
            </a:endParaRPr>
          </a:p>
        </p:txBody>
      </p:sp>
      <p:sp>
        <p:nvSpPr>
          <p:cNvPr id="375" name="Google Shape;375;p39"/>
          <p:cNvSpPr txBox="1"/>
          <p:nvPr/>
        </p:nvSpPr>
        <p:spPr>
          <a:xfrm>
            <a:off x="1104550" y="2221212"/>
            <a:ext cx="3429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El consumo sostenible hoy es un consumo para unos pocos, no es algo que pueda hacer toda la sociedad</a:t>
            </a:r>
            <a:endParaRPr sz="900">
              <a:solidFill>
                <a:schemeClr val="dk1"/>
              </a:solidFill>
              <a:latin typeface="Poppins"/>
              <a:ea typeface="Poppins"/>
              <a:cs typeface="Poppins"/>
              <a:sym typeface="Poppins"/>
            </a:endParaRPr>
          </a:p>
        </p:txBody>
      </p:sp>
      <p:sp>
        <p:nvSpPr>
          <p:cNvPr id="376" name="Google Shape;376;p39"/>
          <p:cNvSpPr txBox="1"/>
          <p:nvPr/>
        </p:nvSpPr>
        <p:spPr>
          <a:xfrm>
            <a:off x="1104550" y="2772378"/>
            <a:ext cx="3429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Los mensajes sobre el consumo sostenible y cómo debemos comportarnos a veces son contradictorios o cambiantes</a:t>
            </a:r>
            <a:endParaRPr sz="900">
              <a:solidFill>
                <a:schemeClr val="dk1"/>
              </a:solidFill>
              <a:latin typeface="Poppins"/>
              <a:ea typeface="Poppins"/>
              <a:cs typeface="Poppins"/>
              <a:sym typeface="Poppins"/>
            </a:endParaRPr>
          </a:p>
        </p:txBody>
      </p:sp>
      <p:sp>
        <p:nvSpPr>
          <p:cNvPr id="377" name="Google Shape;377;p39"/>
          <p:cNvSpPr txBox="1"/>
          <p:nvPr/>
        </p:nvSpPr>
        <p:spPr>
          <a:xfrm>
            <a:off x="1104550" y="3468140"/>
            <a:ext cx="34296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A mí me estimularía cambiar mis hábitos al ver que el resto de la gente también lo hace</a:t>
            </a:r>
            <a:endParaRPr sz="900">
              <a:solidFill>
                <a:schemeClr val="dk1"/>
              </a:solidFill>
              <a:latin typeface="Poppins"/>
              <a:ea typeface="Poppins"/>
              <a:cs typeface="Poppins"/>
              <a:sym typeface="Poppins"/>
            </a:endParaRPr>
          </a:p>
        </p:txBody>
      </p:sp>
      <p:sp>
        <p:nvSpPr>
          <p:cNvPr id="378" name="Google Shape;378;p39"/>
          <p:cNvSpPr txBox="1"/>
          <p:nvPr/>
        </p:nvSpPr>
        <p:spPr>
          <a:xfrm>
            <a:off x="1104550" y="4019306"/>
            <a:ext cx="34296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Todo este tema del cambio climático es aprovechado por el mercado para vender más</a:t>
            </a:r>
            <a:endParaRPr sz="900">
              <a:solidFill>
                <a:schemeClr val="dk1"/>
              </a:solidFill>
              <a:latin typeface="Poppins"/>
              <a:ea typeface="Poppins"/>
              <a:cs typeface="Poppins"/>
              <a:sym typeface="Poppins"/>
            </a:endParaRPr>
          </a:p>
        </p:txBody>
      </p:sp>
      <p:sp>
        <p:nvSpPr>
          <p:cNvPr id="379" name="Google Shape;379;p39"/>
          <p:cNvSpPr txBox="1"/>
          <p:nvPr/>
        </p:nvSpPr>
        <p:spPr>
          <a:xfrm>
            <a:off x="1104550" y="4570472"/>
            <a:ext cx="34296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Cambiar la economía para ser más sostenible hará que se pierdan empleos</a:t>
            </a:r>
            <a:endParaRPr sz="900">
              <a:solidFill>
                <a:schemeClr val="dk1"/>
              </a:solidFill>
              <a:latin typeface="Poppins"/>
              <a:ea typeface="Poppins"/>
              <a:cs typeface="Poppins"/>
              <a:sym typeface="Poppins"/>
            </a:endParaRPr>
          </a:p>
        </p:txBody>
      </p:sp>
      <p:sp>
        <p:nvSpPr>
          <p:cNvPr id="380" name="Google Shape;380;p39"/>
          <p:cNvSpPr txBox="1"/>
          <p:nvPr/>
        </p:nvSpPr>
        <p:spPr>
          <a:xfrm>
            <a:off x="7400177" y="1664050"/>
            <a:ext cx="6120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7,5</a:t>
            </a:r>
            <a:endParaRPr sz="1500" b="1">
              <a:solidFill>
                <a:srgbClr val="266887"/>
              </a:solidFill>
              <a:latin typeface="Poppins"/>
              <a:ea typeface="Poppins"/>
              <a:cs typeface="Poppins"/>
              <a:sym typeface="Poppins"/>
            </a:endParaRPr>
          </a:p>
        </p:txBody>
      </p:sp>
      <p:sp>
        <p:nvSpPr>
          <p:cNvPr id="381" name="Google Shape;381;p39"/>
          <p:cNvSpPr txBox="1"/>
          <p:nvPr/>
        </p:nvSpPr>
        <p:spPr>
          <a:xfrm>
            <a:off x="7400176" y="2257663"/>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6,4</a:t>
            </a:r>
            <a:endParaRPr sz="1500" b="1">
              <a:solidFill>
                <a:srgbClr val="266887"/>
              </a:solidFill>
              <a:latin typeface="Poppins"/>
              <a:ea typeface="Poppins"/>
              <a:cs typeface="Poppins"/>
              <a:sym typeface="Poppins"/>
            </a:endParaRPr>
          </a:p>
        </p:txBody>
      </p:sp>
      <p:sp>
        <p:nvSpPr>
          <p:cNvPr id="382" name="Google Shape;382;p39"/>
          <p:cNvSpPr txBox="1"/>
          <p:nvPr/>
        </p:nvSpPr>
        <p:spPr>
          <a:xfrm>
            <a:off x="7400176" y="2851279"/>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6,1</a:t>
            </a:r>
            <a:endParaRPr sz="1500" b="1">
              <a:solidFill>
                <a:srgbClr val="266887"/>
              </a:solidFill>
              <a:latin typeface="Poppins"/>
              <a:ea typeface="Poppins"/>
              <a:cs typeface="Poppins"/>
              <a:sym typeface="Poppins"/>
            </a:endParaRPr>
          </a:p>
        </p:txBody>
      </p:sp>
      <p:sp>
        <p:nvSpPr>
          <p:cNvPr id="383" name="Google Shape;383;p39"/>
          <p:cNvSpPr txBox="1"/>
          <p:nvPr/>
        </p:nvSpPr>
        <p:spPr>
          <a:xfrm>
            <a:off x="7400176" y="3444894"/>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5,6</a:t>
            </a:r>
            <a:endParaRPr sz="1500" b="1">
              <a:solidFill>
                <a:srgbClr val="266887"/>
              </a:solidFill>
              <a:latin typeface="Poppins"/>
              <a:ea typeface="Poppins"/>
              <a:cs typeface="Poppins"/>
              <a:sym typeface="Poppins"/>
            </a:endParaRPr>
          </a:p>
        </p:txBody>
      </p:sp>
      <p:sp>
        <p:nvSpPr>
          <p:cNvPr id="384" name="Google Shape;384;p39"/>
          <p:cNvSpPr txBox="1"/>
          <p:nvPr/>
        </p:nvSpPr>
        <p:spPr>
          <a:xfrm>
            <a:off x="7400176" y="4038510"/>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5,1</a:t>
            </a:r>
            <a:endParaRPr sz="1500" b="1">
              <a:solidFill>
                <a:srgbClr val="266887"/>
              </a:solidFill>
              <a:latin typeface="Poppins"/>
              <a:ea typeface="Poppins"/>
              <a:cs typeface="Poppins"/>
              <a:sym typeface="Poppins"/>
            </a:endParaRPr>
          </a:p>
        </p:txBody>
      </p:sp>
      <p:sp>
        <p:nvSpPr>
          <p:cNvPr id="385" name="Google Shape;385;p39"/>
          <p:cNvSpPr txBox="1"/>
          <p:nvPr/>
        </p:nvSpPr>
        <p:spPr>
          <a:xfrm>
            <a:off x="7400176" y="4632125"/>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3,8</a:t>
            </a:r>
            <a:endParaRPr sz="1500" b="1">
              <a:solidFill>
                <a:srgbClr val="266887"/>
              </a:solidFill>
              <a:latin typeface="Poppins"/>
              <a:ea typeface="Poppins"/>
              <a:cs typeface="Poppins"/>
              <a:sym typeface="Poppins"/>
            </a:endParaRPr>
          </a:p>
        </p:txBody>
      </p:sp>
      <p:grpSp>
        <p:nvGrpSpPr>
          <p:cNvPr id="386" name="Google Shape;386;p39"/>
          <p:cNvGrpSpPr/>
          <p:nvPr/>
        </p:nvGrpSpPr>
        <p:grpSpPr>
          <a:xfrm>
            <a:off x="4753075" y="1611700"/>
            <a:ext cx="2198928" cy="358500"/>
            <a:chOff x="4143475" y="1611700"/>
            <a:chExt cx="2198928" cy="358500"/>
          </a:xfrm>
        </p:grpSpPr>
        <p:sp>
          <p:nvSpPr>
            <p:cNvPr id="387" name="Google Shape;387;p39"/>
            <p:cNvSpPr/>
            <p:nvPr/>
          </p:nvSpPr>
          <p:spPr>
            <a:xfrm>
              <a:off x="5267425" y="1611775"/>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4143475" y="1611700"/>
              <a:ext cx="19242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9"/>
          <p:cNvGrpSpPr/>
          <p:nvPr/>
        </p:nvGrpSpPr>
        <p:grpSpPr>
          <a:xfrm>
            <a:off x="4753075" y="2200145"/>
            <a:ext cx="2017953" cy="358500"/>
            <a:chOff x="4143475" y="2234875"/>
            <a:chExt cx="2017953" cy="358500"/>
          </a:xfrm>
        </p:grpSpPr>
        <p:sp>
          <p:nvSpPr>
            <p:cNvPr id="390" name="Google Shape;390;p39"/>
            <p:cNvSpPr/>
            <p:nvPr/>
          </p:nvSpPr>
          <p:spPr>
            <a:xfrm>
              <a:off x="5086450" y="2234950"/>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9"/>
            <p:cNvSpPr/>
            <p:nvPr/>
          </p:nvSpPr>
          <p:spPr>
            <a:xfrm>
              <a:off x="4143475" y="2234875"/>
              <a:ext cx="17526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9"/>
          <p:cNvGrpSpPr/>
          <p:nvPr/>
        </p:nvGrpSpPr>
        <p:grpSpPr>
          <a:xfrm>
            <a:off x="4753075" y="2788590"/>
            <a:ext cx="1924203" cy="358500"/>
            <a:chOff x="4143475" y="2944875"/>
            <a:chExt cx="1924203" cy="358500"/>
          </a:xfrm>
        </p:grpSpPr>
        <p:sp>
          <p:nvSpPr>
            <p:cNvPr id="393" name="Google Shape;393;p39"/>
            <p:cNvSpPr/>
            <p:nvPr/>
          </p:nvSpPr>
          <p:spPr>
            <a:xfrm>
              <a:off x="4992700" y="2944950"/>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4143475" y="2944875"/>
              <a:ext cx="15525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9"/>
          <p:cNvGrpSpPr/>
          <p:nvPr/>
        </p:nvGrpSpPr>
        <p:grpSpPr>
          <a:xfrm>
            <a:off x="4753075" y="3377035"/>
            <a:ext cx="1627428" cy="358500"/>
            <a:chOff x="4143475" y="3481225"/>
            <a:chExt cx="1627428" cy="358500"/>
          </a:xfrm>
        </p:grpSpPr>
        <p:sp>
          <p:nvSpPr>
            <p:cNvPr id="396" name="Google Shape;396;p39"/>
            <p:cNvSpPr/>
            <p:nvPr/>
          </p:nvSpPr>
          <p:spPr>
            <a:xfrm>
              <a:off x="4695925" y="3481300"/>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a:off x="4143475" y="3481225"/>
              <a:ext cx="12765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9"/>
          <p:cNvGrpSpPr/>
          <p:nvPr/>
        </p:nvGrpSpPr>
        <p:grpSpPr>
          <a:xfrm>
            <a:off x="4753075" y="3965480"/>
            <a:ext cx="1489990" cy="358500"/>
            <a:chOff x="4143475" y="4017575"/>
            <a:chExt cx="1489990" cy="358500"/>
          </a:xfrm>
        </p:grpSpPr>
        <p:sp>
          <p:nvSpPr>
            <p:cNvPr id="399" name="Google Shape;399;p39"/>
            <p:cNvSpPr/>
            <p:nvPr/>
          </p:nvSpPr>
          <p:spPr>
            <a:xfrm>
              <a:off x="4558488" y="4017650"/>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4143475" y="4017575"/>
              <a:ext cx="8493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9"/>
          <p:cNvGrpSpPr/>
          <p:nvPr/>
        </p:nvGrpSpPr>
        <p:grpSpPr>
          <a:xfrm>
            <a:off x="4753075" y="4553925"/>
            <a:ext cx="1175753" cy="358500"/>
            <a:chOff x="4143475" y="4553925"/>
            <a:chExt cx="1175753" cy="358500"/>
          </a:xfrm>
        </p:grpSpPr>
        <p:sp>
          <p:nvSpPr>
            <p:cNvPr id="402" name="Google Shape;402;p39"/>
            <p:cNvSpPr/>
            <p:nvPr/>
          </p:nvSpPr>
          <p:spPr>
            <a:xfrm>
              <a:off x="4244250" y="4554000"/>
              <a:ext cx="1074978" cy="358344"/>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4143475" y="4553925"/>
              <a:ext cx="619200" cy="3585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0"/>
          <p:cNvSpPr txBox="1">
            <a:spLocks noGrp="1"/>
          </p:cNvSpPr>
          <p:nvPr>
            <p:ph type="title" idx="4294967295"/>
          </p:nvPr>
        </p:nvSpPr>
        <p:spPr>
          <a:xfrm>
            <a:off x="494950" y="352000"/>
            <a:ext cx="61059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El comportamiento sostenible real se limita a hábitos poco sacrificados</a:t>
            </a:r>
            <a:endParaRPr sz="2000" b="1">
              <a:solidFill>
                <a:srgbClr val="41BED0"/>
              </a:solidFill>
              <a:latin typeface="Poppins"/>
              <a:ea typeface="Poppins"/>
              <a:cs typeface="Poppins"/>
              <a:sym typeface="Poppins"/>
            </a:endParaRPr>
          </a:p>
        </p:txBody>
      </p:sp>
      <p:pic>
        <p:nvPicPr>
          <p:cNvPr id="409" name="Google Shape;409;p40"/>
          <p:cNvPicPr preferRelativeResize="0"/>
          <p:nvPr/>
        </p:nvPicPr>
        <p:blipFill>
          <a:blip r:embed="rId3">
            <a:alphaModFix/>
          </a:blip>
          <a:stretch>
            <a:fillRect/>
          </a:stretch>
        </p:blipFill>
        <p:spPr>
          <a:xfrm>
            <a:off x="7160475" y="263750"/>
            <a:ext cx="1683600" cy="358335"/>
          </a:xfrm>
          <a:prstGeom prst="rect">
            <a:avLst/>
          </a:prstGeom>
          <a:noFill/>
          <a:ln>
            <a:noFill/>
          </a:ln>
        </p:spPr>
      </p:pic>
      <p:sp>
        <p:nvSpPr>
          <p:cNvPr id="410" name="Google Shape;410;p40"/>
          <p:cNvSpPr txBox="1"/>
          <p:nvPr/>
        </p:nvSpPr>
        <p:spPr>
          <a:xfrm>
            <a:off x="494950" y="1077613"/>
            <a:ext cx="6680100" cy="269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300" b="1">
                <a:solidFill>
                  <a:schemeClr val="dk1"/>
                </a:solidFill>
                <a:latin typeface="Poppins"/>
                <a:ea typeface="Poppins"/>
                <a:cs typeface="Poppins"/>
                <a:sym typeface="Poppins"/>
              </a:rPr>
              <a:t>¿Con qué frecuencia realiza usted los siguientes consumos o acciones?</a:t>
            </a:r>
            <a:endParaRPr sz="1200" b="1">
              <a:solidFill>
                <a:schemeClr val="dk1"/>
              </a:solidFill>
              <a:latin typeface="Poppins"/>
              <a:ea typeface="Poppins"/>
              <a:cs typeface="Poppins"/>
              <a:sym typeface="Poppins"/>
            </a:endParaRPr>
          </a:p>
        </p:txBody>
      </p:sp>
      <p:sp>
        <p:nvSpPr>
          <p:cNvPr id="411" name="Google Shape;411;p40"/>
          <p:cNvSpPr txBox="1"/>
          <p:nvPr/>
        </p:nvSpPr>
        <p:spPr>
          <a:xfrm>
            <a:off x="952150" y="1525450"/>
            <a:ext cx="25056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Utilizo bolsas de varios usos</a:t>
            </a:r>
            <a:endParaRPr sz="900">
              <a:solidFill>
                <a:schemeClr val="dk1"/>
              </a:solidFill>
              <a:latin typeface="Poppins"/>
              <a:ea typeface="Poppins"/>
              <a:cs typeface="Poppins"/>
              <a:sym typeface="Poppins"/>
            </a:endParaRPr>
          </a:p>
        </p:txBody>
      </p:sp>
      <p:sp>
        <p:nvSpPr>
          <p:cNvPr id="412" name="Google Shape;412;p40"/>
          <p:cNvSpPr txBox="1"/>
          <p:nvPr/>
        </p:nvSpPr>
        <p:spPr>
          <a:xfrm>
            <a:off x="952150" y="1902526"/>
            <a:ext cx="25056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Compro solo la ropa que necesito</a:t>
            </a:r>
            <a:endParaRPr sz="900">
              <a:solidFill>
                <a:schemeClr val="dk1"/>
              </a:solidFill>
              <a:latin typeface="Poppins"/>
              <a:ea typeface="Poppins"/>
              <a:cs typeface="Poppins"/>
              <a:sym typeface="Poppins"/>
            </a:endParaRPr>
          </a:p>
        </p:txBody>
      </p:sp>
      <p:sp>
        <p:nvSpPr>
          <p:cNvPr id="413" name="Google Shape;413;p40"/>
          <p:cNvSpPr txBox="1"/>
          <p:nvPr/>
        </p:nvSpPr>
        <p:spPr>
          <a:xfrm>
            <a:off x="952150" y="2279607"/>
            <a:ext cx="23817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Compro productos de alimentación de proximidad</a:t>
            </a:r>
            <a:endParaRPr sz="900">
              <a:solidFill>
                <a:schemeClr val="dk1"/>
              </a:solidFill>
              <a:latin typeface="Poppins"/>
              <a:ea typeface="Poppins"/>
              <a:cs typeface="Poppins"/>
              <a:sym typeface="Poppins"/>
            </a:endParaRPr>
          </a:p>
        </p:txBody>
      </p:sp>
      <p:sp>
        <p:nvSpPr>
          <p:cNvPr id="414" name="Google Shape;414;p40"/>
          <p:cNvSpPr txBox="1"/>
          <p:nvPr/>
        </p:nvSpPr>
        <p:spPr>
          <a:xfrm>
            <a:off x="952150" y="2810586"/>
            <a:ext cx="23055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Busco productos de cosmética respetuosos con los animales</a:t>
            </a:r>
            <a:endParaRPr sz="900">
              <a:solidFill>
                <a:schemeClr val="dk1"/>
              </a:solidFill>
              <a:latin typeface="Poppins"/>
              <a:ea typeface="Poppins"/>
              <a:cs typeface="Poppins"/>
              <a:sym typeface="Poppins"/>
            </a:endParaRPr>
          </a:p>
        </p:txBody>
      </p:sp>
      <p:sp>
        <p:nvSpPr>
          <p:cNvPr id="415" name="Google Shape;415;p40"/>
          <p:cNvSpPr txBox="1"/>
          <p:nvPr/>
        </p:nvSpPr>
        <p:spPr>
          <a:xfrm>
            <a:off x="952150" y="3341565"/>
            <a:ext cx="26769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En mis desplazamientos priorizo los modos menos contaminantes</a:t>
            </a:r>
            <a:endParaRPr sz="900">
              <a:solidFill>
                <a:schemeClr val="dk1"/>
              </a:solidFill>
              <a:latin typeface="Poppins"/>
              <a:ea typeface="Poppins"/>
              <a:cs typeface="Poppins"/>
              <a:sym typeface="Poppins"/>
            </a:endParaRPr>
          </a:p>
        </p:txBody>
      </p:sp>
      <p:sp>
        <p:nvSpPr>
          <p:cNvPr id="416" name="Google Shape;416;p40"/>
          <p:cNvSpPr txBox="1"/>
          <p:nvPr/>
        </p:nvSpPr>
        <p:spPr>
          <a:xfrm>
            <a:off x="952150" y="3872543"/>
            <a:ext cx="27342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Me reprimo de ciertos gastos por su impacto medioambiental</a:t>
            </a:r>
            <a:endParaRPr sz="900">
              <a:solidFill>
                <a:schemeClr val="dk1"/>
              </a:solidFill>
              <a:latin typeface="Poppins"/>
              <a:ea typeface="Poppins"/>
              <a:cs typeface="Poppins"/>
              <a:sym typeface="Poppins"/>
            </a:endParaRPr>
          </a:p>
        </p:txBody>
      </p:sp>
      <p:sp>
        <p:nvSpPr>
          <p:cNvPr id="417" name="Google Shape;417;p40"/>
          <p:cNvSpPr txBox="1"/>
          <p:nvPr/>
        </p:nvSpPr>
        <p:spPr>
          <a:xfrm>
            <a:off x="7171575" y="1511650"/>
            <a:ext cx="4122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8,8</a:t>
            </a:r>
            <a:endParaRPr sz="1500" b="1">
              <a:solidFill>
                <a:srgbClr val="266887"/>
              </a:solidFill>
              <a:latin typeface="Poppins"/>
              <a:ea typeface="Poppins"/>
              <a:cs typeface="Poppins"/>
              <a:sym typeface="Poppins"/>
            </a:endParaRPr>
          </a:p>
        </p:txBody>
      </p:sp>
      <p:sp>
        <p:nvSpPr>
          <p:cNvPr id="418" name="Google Shape;418;p40"/>
          <p:cNvSpPr txBox="1"/>
          <p:nvPr/>
        </p:nvSpPr>
        <p:spPr>
          <a:xfrm>
            <a:off x="7171576" y="1993629"/>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7,7</a:t>
            </a:r>
            <a:endParaRPr sz="1500" b="1">
              <a:solidFill>
                <a:srgbClr val="266887"/>
              </a:solidFill>
              <a:latin typeface="Poppins"/>
              <a:ea typeface="Poppins"/>
              <a:cs typeface="Poppins"/>
              <a:sym typeface="Poppins"/>
            </a:endParaRPr>
          </a:p>
        </p:txBody>
      </p:sp>
      <p:sp>
        <p:nvSpPr>
          <p:cNvPr id="419" name="Google Shape;419;p40"/>
          <p:cNvSpPr txBox="1"/>
          <p:nvPr/>
        </p:nvSpPr>
        <p:spPr>
          <a:xfrm>
            <a:off x="7171576" y="2475608"/>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7,6</a:t>
            </a:r>
            <a:endParaRPr sz="1500" b="1">
              <a:solidFill>
                <a:srgbClr val="266887"/>
              </a:solidFill>
              <a:latin typeface="Poppins"/>
              <a:ea typeface="Poppins"/>
              <a:cs typeface="Poppins"/>
              <a:sym typeface="Poppins"/>
            </a:endParaRPr>
          </a:p>
        </p:txBody>
      </p:sp>
      <p:sp>
        <p:nvSpPr>
          <p:cNvPr id="420" name="Google Shape;420;p40"/>
          <p:cNvSpPr txBox="1"/>
          <p:nvPr/>
        </p:nvSpPr>
        <p:spPr>
          <a:xfrm>
            <a:off x="7171576" y="2957588"/>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5,7</a:t>
            </a:r>
            <a:endParaRPr sz="1500" b="1">
              <a:solidFill>
                <a:srgbClr val="266887"/>
              </a:solidFill>
              <a:latin typeface="Poppins"/>
              <a:ea typeface="Poppins"/>
              <a:cs typeface="Poppins"/>
              <a:sym typeface="Poppins"/>
            </a:endParaRPr>
          </a:p>
        </p:txBody>
      </p:sp>
      <p:sp>
        <p:nvSpPr>
          <p:cNvPr id="421" name="Google Shape;421;p40"/>
          <p:cNvSpPr txBox="1"/>
          <p:nvPr/>
        </p:nvSpPr>
        <p:spPr>
          <a:xfrm>
            <a:off x="7171576" y="3439567"/>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5,6</a:t>
            </a:r>
            <a:endParaRPr sz="1500" b="1">
              <a:solidFill>
                <a:srgbClr val="266887"/>
              </a:solidFill>
              <a:latin typeface="Poppins"/>
              <a:ea typeface="Poppins"/>
              <a:cs typeface="Poppins"/>
              <a:sym typeface="Poppins"/>
            </a:endParaRPr>
          </a:p>
        </p:txBody>
      </p:sp>
      <p:sp>
        <p:nvSpPr>
          <p:cNvPr id="422" name="Google Shape;422;p40"/>
          <p:cNvSpPr txBox="1"/>
          <p:nvPr/>
        </p:nvSpPr>
        <p:spPr>
          <a:xfrm>
            <a:off x="7171576" y="4403525"/>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2,3</a:t>
            </a:r>
            <a:endParaRPr sz="1500" b="1">
              <a:solidFill>
                <a:srgbClr val="266887"/>
              </a:solidFill>
              <a:latin typeface="Poppins"/>
              <a:ea typeface="Poppins"/>
              <a:cs typeface="Poppins"/>
              <a:sym typeface="Poppins"/>
            </a:endParaRPr>
          </a:p>
        </p:txBody>
      </p:sp>
      <p:sp>
        <p:nvSpPr>
          <p:cNvPr id="423" name="Google Shape;423;p40"/>
          <p:cNvSpPr/>
          <p:nvPr/>
        </p:nvSpPr>
        <p:spPr>
          <a:xfrm>
            <a:off x="5976675" y="1490125"/>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4145650" y="1490075"/>
            <a:ext cx="21084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txBox="1"/>
          <p:nvPr/>
        </p:nvSpPr>
        <p:spPr>
          <a:xfrm>
            <a:off x="952150" y="4403525"/>
            <a:ext cx="28581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Compro ropa de segunda mano</a:t>
            </a:r>
            <a:endParaRPr sz="900">
              <a:solidFill>
                <a:schemeClr val="dk1"/>
              </a:solidFill>
              <a:latin typeface="Poppins"/>
              <a:ea typeface="Poppins"/>
              <a:cs typeface="Poppins"/>
              <a:sym typeface="Poppins"/>
            </a:endParaRPr>
          </a:p>
        </p:txBody>
      </p:sp>
      <p:sp>
        <p:nvSpPr>
          <p:cNvPr id="426" name="Google Shape;426;p40"/>
          <p:cNvSpPr txBox="1"/>
          <p:nvPr/>
        </p:nvSpPr>
        <p:spPr>
          <a:xfrm>
            <a:off x="723550" y="4823375"/>
            <a:ext cx="17340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Nunca o casi nunca (0-2)</a:t>
            </a:r>
            <a:endParaRPr sz="800">
              <a:solidFill>
                <a:schemeClr val="dk1"/>
              </a:solidFill>
              <a:latin typeface="Poppins"/>
              <a:ea typeface="Poppins"/>
              <a:cs typeface="Poppins"/>
              <a:sym typeface="Poppins"/>
            </a:endParaRPr>
          </a:p>
        </p:txBody>
      </p:sp>
      <p:sp>
        <p:nvSpPr>
          <p:cNvPr id="427" name="Google Shape;427;p40"/>
          <p:cNvSpPr/>
          <p:nvPr/>
        </p:nvSpPr>
        <p:spPr>
          <a:xfrm>
            <a:off x="609700" y="4848575"/>
            <a:ext cx="140100" cy="140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txBox="1"/>
          <p:nvPr/>
        </p:nvSpPr>
        <p:spPr>
          <a:xfrm>
            <a:off x="2571550" y="4823375"/>
            <a:ext cx="15816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En alguna ocasión (3-6)</a:t>
            </a:r>
            <a:endParaRPr sz="800">
              <a:solidFill>
                <a:schemeClr val="dk1"/>
              </a:solidFill>
              <a:latin typeface="Poppins"/>
              <a:ea typeface="Poppins"/>
              <a:cs typeface="Poppins"/>
              <a:sym typeface="Poppins"/>
            </a:endParaRPr>
          </a:p>
        </p:txBody>
      </p:sp>
      <p:sp>
        <p:nvSpPr>
          <p:cNvPr id="429" name="Google Shape;429;p40"/>
          <p:cNvSpPr/>
          <p:nvPr/>
        </p:nvSpPr>
        <p:spPr>
          <a:xfrm>
            <a:off x="2457700" y="4848575"/>
            <a:ext cx="140100" cy="140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txBox="1"/>
          <p:nvPr/>
        </p:nvSpPr>
        <p:spPr>
          <a:xfrm>
            <a:off x="4371775" y="4823375"/>
            <a:ext cx="15816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Con frecuencia (7-10)</a:t>
            </a:r>
            <a:endParaRPr sz="800">
              <a:solidFill>
                <a:schemeClr val="dk1"/>
              </a:solidFill>
              <a:latin typeface="Poppins"/>
              <a:ea typeface="Poppins"/>
              <a:cs typeface="Poppins"/>
              <a:sym typeface="Poppins"/>
            </a:endParaRPr>
          </a:p>
        </p:txBody>
      </p:sp>
      <p:sp>
        <p:nvSpPr>
          <p:cNvPr id="431" name="Google Shape;431;p40"/>
          <p:cNvSpPr/>
          <p:nvPr/>
        </p:nvSpPr>
        <p:spPr>
          <a:xfrm>
            <a:off x="4257925" y="4848575"/>
            <a:ext cx="140100" cy="140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txBox="1"/>
          <p:nvPr/>
        </p:nvSpPr>
        <p:spPr>
          <a:xfrm>
            <a:off x="7171576" y="3921546"/>
            <a:ext cx="505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266887"/>
                </a:solidFill>
                <a:latin typeface="Poppins"/>
                <a:ea typeface="Poppins"/>
                <a:cs typeface="Poppins"/>
                <a:sym typeface="Poppins"/>
              </a:rPr>
              <a:t>5,0</a:t>
            </a:r>
            <a:endParaRPr sz="1500" b="1">
              <a:solidFill>
                <a:srgbClr val="266887"/>
              </a:solidFill>
              <a:latin typeface="Poppins"/>
              <a:ea typeface="Poppins"/>
              <a:cs typeface="Poppins"/>
              <a:sym typeface="Poppins"/>
            </a:endParaRPr>
          </a:p>
        </p:txBody>
      </p:sp>
      <p:sp>
        <p:nvSpPr>
          <p:cNvPr id="433" name="Google Shape;433;p40"/>
          <p:cNvSpPr/>
          <p:nvPr/>
        </p:nvSpPr>
        <p:spPr>
          <a:xfrm>
            <a:off x="3871450" y="1490075"/>
            <a:ext cx="2742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3731350" y="1490075"/>
            <a:ext cx="1401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txBox="1"/>
          <p:nvPr/>
        </p:nvSpPr>
        <p:spPr>
          <a:xfrm>
            <a:off x="5357412" y="1511650"/>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90,5</a:t>
            </a:r>
            <a:endParaRPr sz="1500">
              <a:solidFill>
                <a:srgbClr val="266887"/>
              </a:solidFill>
              <a:latin typeface="Poppins Medium"/>
              <a:ea typeface="Poppins Medium"/>
              <a:cs typeface="Poppins Medium"/>
              <a:sym typeface="Poppins Medium"/>
            </a:endParaRPr>
          </a:p>
        </p:txBody>
      </p:sp>
      <p:sp>
        <p:nvSpPr>
          <p:cNvPr id="436" name="Google Shape;436;p40"/>
          <p:cNvSpPr/>
          <p:nvPr/>
        </p:nvSpPr>
        <p:spPr>
          <a:xfrm>
            <a:off x="5976675" y="1876488"/>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4570450" y="1876450"/>
            <a:ext cx="16836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3871450" y="1876450"/>
            <a:ext cx="7005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3731350" y="1876450"/>
            <a:ext cx="2742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txBox="1"/>
          <p:nvPr/>
        </p:nvSpPr>
        <p:spPr>
          <a:xfrm>
            <a:off x="5357412" y="1898013"/>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74,5</a:t>
            </a:r>
            <a:endParaRPr sz="1500">
              <a:solidFill>
                <a:srgbClr val="266887"/>
              </a:solidFill>
              <a:latin typeface="Poppins Medium"/>
              <a:ea typeface="Poppins Medium"/>
              <a:cs typeface="Poppins Medium"/>
              <a:sym typeface="Poppins Medium"/>
            </a:endParaRPr>
          </a:p>
        </p:txBody>
      </p:sp>
      <p:sp>
        <p:nvSpPr>
          <p:cNvPr id="441" name="Google Shape;441;p40"/>
          <p:cNvSpPr/>
          <p:nvPr/>
        </p:nvSpPr>
        <p:spPr>
          <a:xfrm>
            <a:off x="5976675" y="2330500"/>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4672450" y="2330450"/>
            <a:ext cx="15816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3871450" y="2330450"/>
            <a:ext cx="8079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3731350" y="2330450"/>
            <a:ext cx="2217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txBox="1"/>
          <p:nvPr/>
        </p:nvSpPr>
        <p:spPr>
          <a:xfrm>
            <a:off x="5357412" y="2352025"/>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72,6</a:t>
            </a:r>
            <a:endParaRPr sz="1500">
              <a:solidFill>
                <a:srgbClr val="266887"/>
              </a:solidFill>
              <a:latin typeface="Poppins Medium"/>
              <a:ea typeface="Poppins Medium"/>
              <a:cs typeface="Poppins Medium"/>
              <a:sym typeface="Poppins Medium"/>
            </a:endParaRPr>
          </a:p>
        </p:txBody>
      </p:sp>
      <p:sp>
        <p:nvSpPr>
          <p:cNvPr id="446" name="Google Shape;446;p40"/>
          <p:cNvSpPr/>
          <p:nvPr/>
        </p:nvSpPr>
        <p:spPr>
          <a:xfrm>
            <a:off x="5976675" y="2838425"/>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5357400" y="2838375"/>
            <a:ext cx="8967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4431850" y="2838375"/>
            <a:ext cx="9369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3731350" y="2838375"/>
            <a:ext cx="7005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txBox="1"/>
          <p:nvPr/>
        </p:nvSpPr>
        <p:spPr>
          <a:xfrm>
            <a:off x="5586012" y="2859950"/>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46,4</a:t>
            </a:r>
            <a:endParaRPr sz="1500">
              <a:solidFill>
                <a:srgbClr val="266887"/>
              </a:solidFill>
              <a:latin typeface="Poppins Medium"/>
              <a:ea typeface="Poppins Medium"/>
              <a:cs typeface="Poppins Medium"/>
              <a:sym typeface="Poppins Medium"/>
            </a:endParaRPr>
          </a:p>
        </p:txBody>
      </p:sp>
      <p:sp>
        <p:nvSpPr>
          <p:cNvPr id="451" name="Google Shape;451;p40"/>
          <p:cNvSpPr/>
          <p:nvPr/>
        </p:nvSpPr>
        <p:spPr>
          <a:xfrm>
            <a:off x="5976675" y="3362563"/>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5446200" y="3362525"/>
            <a:ext cx="8079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4292050" y="3362525"/>
            <a:ext cx="11541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3731350" y="3362525"/>
            <a:ext cx="6153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txBox="1"/>
          <p:nvPr/>
        </p:nvSpPr>
        <p:spPr>
          <a:xfrm>
            <a:off x="5586012" y="3384088"/>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44,5</a:t>
            </a:r>
            <a:endParaRPr sz="1500">
              <a:solidFill>
                <a:srgbClr val="266887"/>
              </a:solidFill>
              <a:latin typeface="Poppins Medium"/>
              <a:ea typeface="Poppins Medium"/>
              <a:cs typeface="Poppins Medium"/>
              <a:sym typeface="Poppins Medium"/>
            </a:endParaRPr>
          </a:p>
        </p:txBody>
      </p:sp>
      <p:sp>
        <p:nvSpPr>
          <p:cNvPr id="456" name="Google Shape;456;p40"/>
          <p:cNvSpPr/>
          <p:nvPr/>
        </p:nvSpPr>
        <p:spPr>
          <a:xfrm>
            <a:off x="5976675" y="3878738"/>
            <a:ext cx="807840"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5686525" y="3878700"/>
            <a:ext cx="5676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4292050" y="3878700"/>
            <a:ext cx="13944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3731350" y="3878700"/>
            <a:ext cx="7005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txBox="1"/>
          <p:nvPr/>
        </p:nvSpPr>
        <p:spPr>
          <a:xfrm>
            <a:off x="5953387" y="3900263"/>
            <a:ext cx="615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32,9</a:t>
            </a:r>
            <a:endParaRPr sz="1500">
              <a:solidFill>
                <a:srgbClr val="266887"/>
              </a:solidFill>
              <a:latin typeface="Poppins Medium"/>
              <a:ea typeface="Poppins Medium"/>
              <a:cs typeface="Poppins Medium"/>
              <a:sym typeface="Poppins Medium"/>
            </a:endParaRPr>
          </a:p>
        </p:txBody>
      </p:sp>
      <p:sp>
        <p:nvSpPr>
          <p:cNvPr id="461" name="Google Shape;461;p40"/>
          <p:cNvSpPr/>
          <p:nvPr/>
        </p:nvSpPr>
        <p:spPr>
          <a:xfrm>
            <a:off x="6216922" y="4363675"/>
            <a:ext cx="567594" cy="269298"/>
          </a:xfrm>
          <a:prstGeom prst="flowChartTerminator">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6114025" y="4363650"/>
            <a:ext cx="274200" cy="2694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4645801" y="4363650"/>
            <a:ext cx="1468200" cy="2694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3731350" y="4363650"/>
            <a:ext cx="1626000" cy="2694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txBox="1"/>
          <p:nvPr/>
        </p:nvSpPr>
        <p:spPr>
          <a:xfrm>
            <a:off x="6254128" y="4385200"/>
            <a:ext cx="4764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rgbClr val="266887"/>
                </a:solidFill>
                <a:latin typeface="Poppins Medium"/>
                <a:ea typeface="Poppins Medium"/>
                <a:cs typeface="Poppins Medium"/>
                <a:sym typeface="Poppins Medium"/>
              </a:rPr>
              <a:t>13,9</a:t>
            </a:r>
            <a:endParaRPr sz="1500">
              <a:solidFill>
                <a:srgbClr val="266887"/>
              </a:solidFill>
              <a:latin typeface="Poppins Medium"/>
              <a:ea typeface="Poppins Medium"/>
              <a:cs typeface="Poppins Medium"/>
              <a:sym typeface="Poppins Medium"/>
            </a:endParaRPr>
          </a:p>
        </p:txBody>
      </p:sp>
      <p:sp>
        <p:nvSpPr>
          <p:cNvPr id="466" name="Google Shape;466;p40"/>
          <p:cNvSpPr txBox="1"/>
          <p:nvPr/>
        </p:nvSpPr>
        <p:spPr>
          <a:xfrm>
            <a:off x="7799100" y="1077625"/>
            <a:ext cx="1344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Incorporada</a:t>
            </a:r>
            <a:endParaRPr sz="1000">
              <a:solidFill>
                <a:schemeClr val="dk1"/>
              </a:solidFill>
              <a:latin typeface="Poppins Medium"/>
              <a:ea typeface="Poppins Medium"/>
              <a:cs typeface="Poppins Medium"/>
              <a:sym typeface="Poppins Medium"/>
            </a:endParaRPr>
          </a:p>
        </p:txBody>
      </p:sp>
      <p:sp>
        <p:nvSpPr>
          <p:cNvPr id="467" name="Google Shape;467;p40"/>
          <p:cNvSpPr txBox="1"/>
          <p:nvPr/>
        </p:nvSpPr>
        <p:spPr>
          <a:xfrm>
            <a:off x="7799100" y="4549950"/>
            <a:ext cx="1344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Minoritaria</a:t>
            </a:r>
            <a:endParaRPr sz="1000">
              <a:solidFill>
                <a:schemeClr val="dk1"/>
              </a:solidFill>
              <a:latin typeface="Poppins Medium"/>
              <a:ea typeface="Poppins Medium"/>
              <a:cs typeface="Poppins Medium"/>
              <a:sym typeface="Poppins Medium"/>
            </a:endParaRPr>
          </a:p>
        </p:txBody>
      </p:sp>
      <p:cxnSp>
        <p:nvCxnSpPr>
          <p:cNvPr id="468" name="Google Shape;468;p40"/>
          <p:cNvCxnSpPr/>
          <p:nvPr/>
        </p:nvCxnSpPr>
        <p:spPr>
          <a:xfrm>
            <a:off x="8254825" y="1505250"/>
            <a:ext cx="0" cy="2952900"/>
          </a:xfrm>
          <a:prstGeom prst="straightConnector1">
            <a:avLst/>
          </a:prstGeom>
          <a:noFill/>
          <a:ln w="38100" cap="flat" cmpd="sng">
            <a:solidFill>
              <a:srgbClr val="266887"/>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1"/>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475" name="Google Shape;475;p41"/>
          <p:cNvSpPr txBox="1"/>
          <p:nvPr/>
        </p:nvSpPr>
        <p:spPr>
          <a:xfrm>
            <a:off x="2809975" y="1695900"/>
            <a:ext cx="56103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solidFill>
                  <a:schemeClr val="dk1"/>
                </a:solidFill>
                <a:latin typeface="Poppins"/>
                <a:ea typeface="Poppins"/>
                <a:cs typeface="Poppins"/>
                <a:sym typeface="Poppins"/>
              </a:rPr>
              <a:t>Perfiles ante</a:t>
            </a:r>
            <a:endParaRPr sz="4100" b="1">
              <a:solidFill>
                <a:schemeClr val="dk1"/>
              </a:solidFill>
              <a:latin typeface="Poppins"/>
              <a:ea typeface="Poppins"/>
              <a:cs typeface="Poppins"/>
              <a:sym typeface="Poppins"/>
            </a:endParaRPr>
          </a:p>
          <a:p>
            <a:pPr marL="0" lvl="0" indent="0" algn="l" rtl="0">
              <a:spcBef>
                <a:spcPts val="0"/>
              </a:spcBef>
              <a:spcAft>
                <a:spcPts val="0"/>
              </a:spcAft>
              <a:buNone/>
            </a:pPr>
            <a:r>
              <a:rPr lang="en-US" sz="4100" b="1">
                <a:solidFill>
                  <a:schemeClr val="dk1"/>
                </a:solidFill>
                <a:latin typeface="Poppins"/>
                <a:ea typeface="Poppins"/>
                <a:cs typeface="Poppins"/>
                <a:sym typeface="Poppins"/>
              </a:rPr>
              <a:t>la sostenibilidad</a:t>
            </a:r>
            <a:endParaRPr sz="4100" b="1">
              <a:solidFill>
                <a:schemeClr val="dk1"/>
              </a:solidFill>
              <a:latin typeface="Poppins"/>
              <a:ea typeface="Poppins"/>
              <a:cs typeface="Poppins"/>
              <a:sym typeface="Poppins"/>
            </a:endParaRPr>
          </a:p>
        </p:txBody>
      </p:sp>
      <p:pic>
        <p:nvPicPr>
          <p:cNvPr id="476" name="Google Shape;476;p41"/>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477" name="Google Shape;477;p41"/>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478" name="Google Shape;478;p41"/>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479" name="Google Shape;479;p41"/>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4"/>
          <p:cNvPicPr preferRelativeResize="0"/>
          <p:nvPr/>
        </p:nvPicPr>
        <p:blipFill rotWithShape="1">
          <a:blip r:embed="rId3">
            <a:alphaModFix/>
          </a:blip>
          <a:srcRect t="20439"/>
          <a:stretch/>
        </p:blipFill>
        <p:spPr>
          <a:xfrm>
            <a:off x="0" y="0"/>
            <a:ext cx="9144000" cy="5143499"/>
          </a:xfrm>
          <a:prstGeom prst="rect">
            <a:avLst/>
          </a:prstGeom>
          <a:noFill/>
          <a:ln>
            <a:noFill/>
          </a:ln>
        </p:spPr>
      </p:pic>
      <p:pic>
        <p:nvPicPr>
          <p:cNvPr id="106" name="Google Shape;106;p24"/>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107" name="Google Shape;107;p24"/>
          <p:cNvSpPr txBox="1"/>
          <p:nvPr/>
        </p:nvSpPr>
        <p:spPr>
          <a:xfrm>
            <a:off x="1027500" y="1754125"/>
            <a:ext cx="4422000" cy="2586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Contexto y metodología</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La brecha a la acción</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Impulso al consumo sostenible</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Obstáculos al consumo sostenible</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Los distintos perfiles en torno a la brecha a la acción</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La movilidad, la alimentación y la energía</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Cómo superar la brecha a la acción</a:t>
            </a:r>
            <a:endParaRPr sz="1200">
              <a:latin typeface="Poppins"/>
              <a:ea typeface="Poppins"/>
              <a:cs typeface="Poppins"/>
              <a:sym typeface="Poppins"/>
            </a:endParaRPr>
          </a:p>
        </p:txBody>
      </p:sp>
      <p:sp>
        <p:nvSpPr>
          <p:cNvPr id="108" name="Google Shape;108;p24"/>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De qué vamos a hablar</a:t>
            </a:r>
            <a:endParaRPr sz="2400">
              <a:solidFill>
                <a:srgbClr val="41BED0"/>
              </a:solidFill>
              <a:latin typeface="Poppins"/>
              <a:ea typeface="Poppins"/>
              <a:cs typeface="Poppins"/>
              <a:sym typeface="Poppins"/>
            </a:endParaRPr>
          </a:p>
        </p:txBody>
      </p:sp>
      <p:sp>
        <p:nvSpPr>
          <p:cNvPr id="109" name="Google Shape;109;p24"/>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4"/>
          <p:cNvSpPr/>
          <p:nvPr/>
        </p:nvSpPr>
        <p:spPr>
          <a:xfrm>
            <a:off x="721725" y="2221350"/>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4"/>
          <p:cNvSpPr/>
          <p:nvPr/>
        </p:nvSpPr>
        <p:spPr>
          <a:xfrm>
            <a:off x="721725" y="25846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4"/>
          <p:cNvSpPr/>
          <p:nvPr/>
        </p:nvSpPr>
        <p:spPr>
          <a:xfrm>
            <a:off x="721725" y="2947900"/>
            <a:ext cx="137100" cy="137100"/>
          </a:xfrm>
          <a:prstGeom prst="rect">
            <a:avLst/>
          </a:prstGeom>
          <a:solidFill>
            <a:srgbClr val="266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4"/>
          <p:cNvSpPr/>
          <p:nvPr/>
        </p:nvSpPr>
        <p:spPr>
          <a:xfrm>
            <a:off x="721725" y="33111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p:nvPr/>
        </p:nvSpPr>
        <p:spPr>
          <a:xfrm>
            <a:off x="721725" y="3674450"/>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4"/>
          <p:cNvSpPr/>
          <p:nvPr/>
        </p:nvSpPr>
        <p:spPr>
          <a:xfrm>
            <a:off x="721725" y="40377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4"/>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42"/>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485" name="Google Shape;485;p42"/>
          <p:cNvSpPr txBox="1">
            <a:spLocks noGrp="1"/>
          </p:cNvSpPr>
          <p:nvPr>
            <p:ph type="title" idx="4294967295"/>
          </p:nvPr>
        </p:nvSpPr>
        <p:spPr>
          <a:xfrm>
            <a:off x="494950" y="352000"/>
            <a:ext cx="61059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Relevancia de la ideología y </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el consumidor cosmopolita </a:t>
            </a:r>
            <a:endParaRPr sz="2000" b="1">
              <a:solidFill>
                <a:srgbClr val="41BED0"/>
              </a:solidFill>
              <a:latin typeface="Poppins"/>
              <a:ea typeface="Poppins"/>
              <a:cs typeface="Poppins"/>
              <a:sym typeface="Poppins"/>
            </a:endParaRPr>
          </a:p>
        </p:txBody>
      </p:sp>
      <p:pic>
        <p:nvPicPr>
          <p:cNvPr id="486" name="Google Shape;486;p42"/>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487" name="Google Shape;487;p42"/>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20</a:t>
            </a:fld>
            <a:endParaRPr sz="1000">
              <a:solidFill>
                <a:schemeClr val="dk1"/>
              </a:solidFill>
              <a:latin typeface="Poppins Medium"/>
              <a:ea typeface="Poppins Medium"/>
              <a:cs typeface="Poppins Medium"/>
              <a:sym typeface="Poppins Medium"/>
            </a:endParaRPr>
          </a:p>
        </p:txBody>
      </p:sp>
      <p:sp>
        <p:nvSpPr>
          <p:cNvPr id="488" name="Google Shape;488;p42"/>
          <p:cNvSpPr txBox="1"/>
          <p:nvPr/>
        </p:nvSpPr>
        <p:spPr>
          <a:xfrm>
            <a:off x="333025" y="1594638"/>
            <a:ext cx="4305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chemeClr val="dk1"/>
                </a:solidFill>
                <a:latin typeface="Poppins"/>
                <a:ea typeface="Poppins"/>
                <a:cs typeface="Poppins"/>
                <a:sym typeface="Poppins"/>
              </a:rPr>
              <a:t>% Mención del cambio climático como preocupación</a:t>
            </a:r>
            <a:endParaRPr sz="1100" b="1">
              <a:solidFill>
                <a:schemeClr val="dk1"/>
              </a:solidFill>
              <a:latin typeface="Poppins"/>
              <a:ea typeface="Poppins"/>
              <a:cs typeface="Poppins"/>
              <a:sym typeface="Poppins"/>
            </a:endParaRPr>
          </a:p>
        </p:txBody>
      </p:sp>
      <p:pic>
        <p:nvPicPr>
          <p:cNvPr id="489" name="Google Shape;489;p42"/>
          <p:cNvPicPr preferRelativeResize="0"/>
          <p:nvPr/>
        </p:nvPicPr>
        <p:blipFill>
          <a:blip r:embed="rId5">
            <a:alphaModFix/>
          </a:blip>
          <a:stretch>
            <a:fillRect/>
          </a:stretch>
        </p:blipFill>
        <p:spPr>
          <a:xfrm>
            <a:off x="373375" y="2177963"/>
            <a:ext cx="4196814" cy="1882800"/>
          </a:xfrm>
          <a:prstGeom prst="rect">
            <a:avLst/>
          </a:prstGeom>
          <a:noFill/>
          <a:ln>
            <a:noFill/>
          </a:ln>
        </p:spPr>
      </p:pic>
      <p:graphicFrame>
        <p:nvGraphicFramePr>
          <p:cNvPr id="490" name="Google Shape;490;p42"/>
          <p:cNvGraphicFramePr/>
          <p:nvPr/>
        </p:nvGraphicFramePr>
        <p:xfrm>
          <a:off x="5048300" y="1677138"/>
          <a:ext cx="3733750" cy="1717225"/>
        </p:xfrm>
        <a:graphic>
          <a:graphicData uri="http://schemas.openxmlformats.org/drawingml/2006/table">
            <a:tbl>
              <a:tblPr>
                <a:noFill/>
                <a:tableStyleId>{07160010-1F38-4633-9D85-8029FCD1D212}</a:tableStyleId>
              </a:tblPr>
              <a:tblGrid>
                <a:gridCol w="746750">
                  <a:extLst>
                    <a:ext uri="{9D8B030D-6E8A-4147-A177-3AD203B41FA5}">
                      <a16:colId xmlns:a16="http://schemas.microsoft.com/office/drawing/2014/main" val="20000"/>
                    </a:ext>
                  </a:extLst>
                </a:gridCol>
                <a:gridCol w="746750">
                  <a:extLst>
                    <a:ext uri="{9D8B030D-6E8A-4147-A177-3AD203B41FA5}">
                      <a16:colId xmlns:a16="http://schemas.microsoft.com/office/drawing/2014/main" val="20001"/>
                    </a:ext>
                  </a:extLst>
                </a:gridCol>
                <a:gridCol w="746750">
                  <a:extLst>
                    <a:ext uri="{9D8B030D-6E8A-4147-A177-3AD203B41FA5}">
                      <a16:colId xmlns:a16="http://schemas.microsoft.com/office/drawing/2014/main" val="20002"/>
                    </a:ext>
                  </a:extLst>
                </a:gridCol>
                <a:gridCol w="746750">
                  <a:extLst>
                    <a:ext uri="{9D8B030D-6E8A-4147-A177-3AD203B41FA5}">
                      <a16:colId xmlns:a16="http://schemas.microsoft.com/office/drawing/2014/main" val="20003"/>
                    </a:ext>
                  </a:extLst>
                </a:gridCol>
                <a:gridCol w="746750">
                  <a:extLst>
                    <a:ext uri="{9D8B030D-6E8A-4147-A177-3AD203B41FA5}">
                      <a16:colId xmlns:a16="http://schemas.microsoft.com/office/drawing/2014/main" val="20004"/>
                    </a:ext>
                  </a:extLst>
                </a:gridCol>
              </a:tblGrid>
              <a:tr h="455725">
                <a:tc gridSpan="5">
                  <a:txBody>
                    <a:bodyPr/>
                    <a:lstStyle/>
                    <a:p>
                      <a:pPr marL="0" lvl="0" indent="0" algn="ctr" rtl="0">
                        <a:spcBef>
                          <a:spcPts val="0"/>
                        </a:spcBef>
                        <a:spcAft>
                          <a:spcPts val="0"/>
                        </a:spcAft>
                        <a:buNone/>
                      </a:pPr>
                      <a:r>
                        <a:rPr lang="en-US" sz="1100">
                          <a:solidFill>
                            <a:schemeClr val="lt1"/>
                          </a:solidFill>
                          <a:latin typeface="Poppins Medium"/>
                          <a:ea typeface="Poppins Medium"/>
                          <a:cs typeface="Poppins Medium"/>
                          <a:sym typeface="Poppins Medium"/>
                        </a:rPr>
                        <a:t>Mención al cambio climático (acumulado)</a:t>
                      </a:r>
                      <a:endParaRPr sz="1100">
                        <a:solidFill>
                          <a:schemeClr val="lt1"/>
                        </a:solidFill>
                        <a:latin typeface="Poppins Medium"/>
                        <a:ea typeface="Poppins Medium"/>
                        <a:cs typeface="Poppins Medium"/>
                        <a:sym typeface="Poppins Medium"/>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6688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853400">
                <a:tc>
                  <a:txBody>
                    <a:bodyPr/>
                    <a:lstStyle/>
                    <a:p>
                      <a:pPr marL="0" lvl="0" indent="0" algn="l" rtl="0">
                        <a:spcBef>
                          <a:spcPts val="0"/>
                        </a:spcBef>
                        <a:spcAft>
                          <a:spcPts val="0"/>
                        </a:spcAft>
                        <a:buNone/>
                      </a:pPr>
                      <a:r>
                        <a:rPr lang="en-US" sz="1000">
                          <a:solidFill>
                            <a:schemeClr val="lt1"/>
                          </a:solidFill>
                          <a:latin typeface="Poppins Medium"/>
                          <a:ea typeface="Poppins Medium"/>
                          <a:cs typeface="Poppins Medium"/>
                          <a:sym typeface="Poppins Medium"/>
                        </a:rPr>
                        <a:t>Total muestra</a:t>
                      </a:r>
                      <a:endParaRPr sz="1000">
                        <a:solidFill>
                          <a:schemeClr val="lt1"/>
                        </a:solidFill>
                        <a:latin typeface="Poppins Medium"/>
                        <a:ea typeface="Poppins Medium"/>
                        <a:cs typeface="Poppins Medium"/>
                        <a:sym typeface="Poppins Medium"/>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41BED0"/>
                    </a:solidFill>
                  </a:tcPr>
                </a:tc>
                <a:tc>
                  <a:txBody>
                    <a:bodyPr/>
                    <a:lstStyle/>
                    <a:p>
                      <a:pPr marL="0" lvl="0" indent="0" algn="l" rtl="0">
                        <a:spcBef>
                          <a:spcPts val="0"/>
                        </a:spcBef>
                        <a:spcAft>
                          <a:spcPts val="0"/>
                        </a:spcAft>
                        <a:buNone/>
                      </a:pPr>
                      <a:r>
                        <a:rPr lang="en-US" sz="1000">
                          <a:solidFill>
                            <a:schemeClr val="lt1"/>
                          </a:solidFill>
                          <a:latin typeface="Poppins Medium"/>
                          <a:ea typeface="Poppins Medium"/>
                          <a:cs typeface="Poppins Medium"/>
                          <a:sym typeface="Poppins Medium"/>
                        </a:rPr>
                        <a:t>Ingresos: más de 5.000 €</a:t>
                      </a:r>
                      <a:endParaRPr sz="1000">
                        <a:solidFill>
                          <a:schemeClr val="lt1"/>
                        </a:solidFill>
                        <a:latin typeface="Poppins Medium"/>
                        <a:ea typeface="Poppins Medium"/>
                        <a:cs typeface="Poppins Medium"/>
                        <a:sym typeface="Poppins Medium"/>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41BED0"/>
                    </a:solidFill>
                  </a:tcPr>
                </a:tc>
                <a:tc>
                  <a:txBody>
                    <a:bodyPr/>
                    <a:lstStyle/>
                    <a:p>
                      <a:pPr marL="0" lvl="0" indent="0" algn="l" rtl="0">
                        <a:spcBef>
                          <a:spcPts val="0"/>
                        </a:spcBef>
                        <a:spcAft>
                          <a:spcPts val="0"/>
                        </a:spcAft>
                        <a:buNone/>
                      </a:pPr>
                      <a:r>
                        <a:rPr lang="en-US" sz="1000">
                          <a:solidFill>
                            <a:schemeClr val="lt1"/>
                          </a:solidFill>
                          <a:latin typeface="Poppins Medium"/>
                          <a:ea typeface="Poppins Medium"/>
                          <a:cs typeface="Poppins Medium"/>
                          <a:sym typeface="Poppins Medium"/>
                        </a:rPr>
                        <a:t>18-24 años</a:t>
                      </a:r>
                      <a:endParaRPr sz="1000">
                        <a:solidFill>
                          <a:schemeClr val="lt1"/>
                        </a:solidFill>
                        <a:latin typeface="Poppins Medium"/>
                        <a:ea typeface="Poppins Medium"/>
                        <a:cs typeface="Poppins Medium"/>
                        <a:sym typeface="Poppins Medium"/>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41BED0"/>
                    </a:solidFill>
                  </a:tcPr>
                </a:tc>
                <a:tc>
                  <a:txBody>
                    <a:bodyPr/>
                    <a:lstStyle/>
                    <a:p>
                      <a:pPr marL="0" lvl="0" indent="0" algn="l" rtl="0">
                        <a:spcBef>
                          <a:spcPts val="0"/>
                        </a:spcBef>
                        <a:spcAft>
                          <a:spcPts val="0"/>
                        </a:spcAft>
                        <a:buNone/>
                      </a:pPr>
                      <a:r>
                        <a:rPr lang="en-US" sz="1000">
                          <a:solidFill>
                            <a:schemeClr val="lt1"/>
                          </a:solidFill>
                          <a:latin typeface="Poppins Medium"/>
                          <a:ea typeface="Poppins Medium"/>
                          <a:cs typeface="Poppins Medium"/>
                          <a:sym typeface="Poppins Medium"/>
                        </a:rPr>
                        <a:t>Estudios universi-tarios</a:t>
                      </a:r>
                      <a:endParaRPr sz="1000">
                        <a:solidFill>
                          <a:schemeClr val="lt1"/>
                        </a:solidFill>
                        <a:latin typeface="Poppins Medium"/>
                        <a:ea typeface="Poppins Medium"/>
                        <a:cs typeface="Poppins Medium"/>
                        <a:sym typeface="Poppins Medium"/>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41BED0"/>
                    </a:solidFill>
                  </a:tcPr>
                </a:tc>
                <a:tc>
                  <a:txBody>
                    <a:bodyPr/>
                    <a:lstStyle/>
                    <a:p>
                      <a:pPr marL="0" lvl="0" indent="0" algn="l" rtl="0">
                        <a:spcBef>
                          <a:spcPts val="0"/>
                        </a:spcBef>
                        <a:spcAft>
                          <a:spcPts val="0"/>
                        </a:spcAft>
                        <a:buNone/>
                      </a:pPr>
                      <a:r>
                        <a:rPr lang="en-US" sz="1000">
                          <a:solidFill>
                            <a:schemeClr val="lt1"/>
                          </a:solidFill>
                          <a:latin typeface="Poppins Medium"/>
                          <a:ea typeface="Poppins Medium"/>
                          <a:cs typeface="Poppins Medium"/>
                          <a:sym typeface="Poppins Medium"/>
                        </a:rPr>
                        <a:t>Mujeres</a:t>
                      </a:r>
                      <a:endParaRPr sz="1000">
                        <a:solidFill>
                          <a:schemeClr val="lt1"/>
                        </a:solidFill>
                        <a:latin typeface="Poppins Medium"/>
                        <a:ea typeface="Poppins Medium"/>
                        <a:cs typeface="Poppins Medium"/>
                        <a:sym typeface="Poppins Medium"/>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41BED0"/>
                    </a:solidFill>
                  </a:tcPr>
                </a:tc>
                <a:extLst>
                  <a:ext uri="{0D108BD9-81ED-4DB2-BD59-A6C34878D82A}">
                    <a16:rowId xmlns:a16="http://schemas.microsoft.com/office/drawing/2014/main" val="10001"/>
                  </a:ext>
                </a:extLst>
              </a:tr>
              <a:tr h="408100">
                <a:tc>
                  <a:txBody>
                    <a:bodyPr/>
                    <a:lstStyle/>
                    <a:p>
                      <a:pPr marL="0" lvl="0" indent="0" algn="l" rtl="0">
                        <a:spcBef>
                          <a:spcPts val="0"/>
                        </a:spcBef>
                        <a:spcAft>
                          <a:spcPts val="0"/>
                        </a:spcAft>
                        <a:buNone/>
                      </a:pPr>
                      <a:r>
                        <a:rPr lang="en-US" sz="1000" b="1">
                          <a:solidFill>
                            <a:schemeClr val="lt1"/>
                          </a:solidFill>
                          <a:latin typeface="Poppins"/>
                          <a:ea typeface="Poppins"/>
                          <a:cs typeface="Poppins"/>
                          <a:sym typeface="Poppins"/>
                        </a:rPr>
                        <a:t>28,1%</a:t>
                      </a:r>
                      <a:endParaRPr sz="1000" b="1">
                        <a:solidFill>
                          <a:schemeClr val="lt1"/>
                        </a:solidFill>
                        <a:latin typeface="Poppins"/>
                        <a:ea typeface="Poppins"/>
                        <a:cs typeface="Poppins"/>
                        <a:sym typeface="Poppin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9BF24"/>
                    </a:solidFill>
                  </a:tcPr>
                </a:tc>
                <a:tc>
                  <a:txBody>
                    <a:bodyPr/>
                    <a:lstStyle/>
                    <a:p>
                      <a:pPr marL="0" lvl="0" indent="0" algn="l" rtl="0">
                        <a:spcBef>
                          <a:spcPts val="0"/>
                        </a:spcBef>
                        <a:spcAft>
                          <a:spcPts val="0"/>
                        </a:spcAft>
                        <a:buNone/>
                      </a:pPr>
                      <a:r>
                        <a:rPr lang="en-US" sz="1000" b="1">
                          <a:solidFill>
                            <a:schemeClr val="lt1"/>
                          </a:solidFill>
                          <a:latin typeface="Poppins"/>
                          <a:ea typeface="Poppins"/>
                          <a:cs typeface="Poppins"/>
                          <a:sym typeface="Poppins"/>
                        </a:rPr>
                        <a:t>35,1%</a:t>
                      </a:r>
                      <a:endParaRPr sz="1000" b="1">
                        <a:solidFill>
                          <a:schemeClr val="lt1"/>
                        </a:solidFill>
                        <a:latin typeface="Poppins"/>
                        <a:ea typeface="Poppins"/>
                        <a:cs typeface="Poppins"/>
                        <a:sym typeface="Poppin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9BF24"/>
                    </a:solidFill>
                  </a:tcPr>
                </a:tc>
                <a:tc>
                  <a:txBody>
                    <a:bodyPr/>
                    <a:lstStyle/>
                    <a:p>
                      <a:pPr marL="0" lvl="0" indent="0" algn="l" rtl="0">
                        <a:spcBef>
                          <a:spcPts val="0"/>
                        </a:spcBef>
                        <a:spcAft>
                          <a:spcPts val="0"/>
                        </a:spcAft>
                        <a:buNone/>
                      </a:pPr>
                      <a:r>
                        <a:rPr lang="en-US" sz="1000" b="1">
                          <a:solidFill>
                            <a:schemeClr val="lt1"/>
                          </a:solidFill>
                          <a:latin typeface="Poppins"/>
                          <a:ea typeface="Poppins"/>
                          <a:cs typeface="Poppins"/>
                          <a:sym typeface="Poppins"/>
                        </a:rPr>
                        <a:t>32,2%</a:t>
                      </a:r>
                      <a:endParaRPr sz="1000" b="1">
                        <a:solidFill>
                          <a:schemeClr val="lt1"/>
                        </a:solidFill>
                        <a:latin typeface="Poppins"/>
                        <a:ea typeface="Poppins"/>
                        <a:cs typeface="Poppins"/>
                        <a:sym typeface="Poppin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9BF24"/>
                    </a:solidFill>
                  </a:tcPr>
                </a:tc>
                <a:tc>
                  <a:txBody>
                    <a:bodyPr/>
                    <a:lstStyle/>
                    <a:p>
                      <a:pPr marL="0" lvl="0" indent="0" algn="l" rtl="0">
                        <a:spcBef>
                          <a:spcPts val="0"/>
                        </a:spcBef>
                        <a:spcAft>
                          <a:spcPts val="0"/>
                        </a:spcAft>
                        <a:buClr>
                          <a:schemeClr val="dk1"/>
                        </a:buClr>
                        <a:buSzPts val="1100"/>
                        <a:buFont typeface="Arial"/>
                        <a:buNone/>
                      </a:pPr>
                      <a:r>
                        <a:rPr lang="en-US" sz="1000" b="1">
                          <a:solidFill>
                            <a:schemeClr val="lt1"/>
                          </a:solidFill>
                          <a:latin typeface="Poppins"/>
                          <a:ea typeface="Poppins"/>
                          <a:cs typeface="Poppins"/>
                          <a:sym typeface="Poppins"/>
                        </a:rPr>
                        <a:t>32,2%</a:t>
                      </a:r>
                      <a:endParaRPr sz="1000" b="1">
                        <a:solidFill>
                          <a:schemeClr val="lt1"/>
                        </a:solidFill>
                        <a:latin typeface="Poppins"/>
                        <a:ea typeface="Poppins"/>
                        <a:cs typeface="Poppins"/>
                        <a:sym typeface="Poppin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9BF24"/>
                    </a:solidFill>
                  </a:tcPr>
                </a:tc>
                <a:tc>
                  <a:txBody>
                    <a:bodyPr/>
                    <a:lstStyle/>
                    <a:p>
                      <a:pPr marL="0" lvl="0" indent="0" algn="l" rtl="0">
                        <a:spcBef>
                          <a:spcPts val="0"/>
                        </a:spcBef>
                        <a:spcAft>
                          <a:spcPts val="0"/>
                        </a:spcAft>
                        <a:buNone/>
                      </a:pPr>
                      <a:r>
                        <a:rPr lang="en-US" sz="1000" b="1">
                          <a:solidFill>
                            <a:schemeClr val="lt1"/>
                          </a:solidFill>
                          <a:latin typeface="Poppins"/>
                          <a:ea typeface="Poppins"/>
                          <a:cs typeface="Poppins"/>
                          <a:sym typeface="Poppins"/>
                        </a:rPr>
                        <a:t>31,5%</a:t>
                      </a:r>
                      <a:endParaRPr sz="1000" b="1">
                        <a:solidFill>
                          <a:schemeClr val="lt1"/>
                        </a:solidFill>
                        <a:latin typeface="Poppins"/>
                        <a:ea typeface="Poppins"/>
                        <a:cs typeface="Poppins"/>
                        <a:sym typeface="Poppin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9BF2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43"/>
          <p:cNvPicPr preferRelativeResize="0"/>
          <p:nvPr/>
        </p:nvPicPr>
        <p:blipFill rotWithShape="1">
          <a:blip r:embed="rId3">
            <a:alphaModFix/>
          </a:blip>
          <a:srcRect t="10222" b="10222"/>
          <a:stretch/>
        </p:blipFill>
        <p:spPr>
          <a:xfrm>
            <a:off x="0" y="0"/>
            <a:ext cx="9144000" cy="5143499"/>
          </a:xfrm>
          <a:prstGeom prst="rect">
            <a:avLst/>
          </a:prstGeom>
          <a:noFill/>
          <a:ln>
            <a:noFill/>
          </a:ln>
        </p:spPr>
      </p:pic>
      <p:sp>
        <p:nvSpPr>
          <p:cNvPr id="496" name="Google Shape;496;p43"/>
          <p:cNvSpPr txBox="1">
            <a:spLocks noGrp="1"/>
          </p:cNvSpPr>
          <p:nvPr>
            <p:ph type="title" idx="4294967295"/>
          </p:nvPr>
        </p:nvSpPr>
        <p:spPr>
          <a:xfrm>
            <a:off x="494950" y="352000"/>
            <a:ext cx="3648600" cy="6234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Ejes de posicionamiento ante la sostenibilidad</a:t>
            </a:r>
            <a:endParaRPr sz="2000" b="1">
              <a:solidFill>
                <a:srgbClr val="41BED0"/>
              </a:solidFill>
              <a:latin typeface="Poppins"/>
              <a:ea typeface="Poppins"/>
              <a:cs typeface="Poppins"/>
              <a:sym typeface="Poppins"/>
            </a:endParaRPr>
          </a:p>
        </p:txBody>
      </p:sp>
      <p:pic>
        <p:nvPicPr>
          <p:cNvPr id="497" name="Google Shape;497;p43"/>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498" name="Google Shape;498;p43"/>
          <p:cNvSpPr txBox="1">
            <a:spLocks noGrp="1"/>
          </p:cNvSpPr>
          <p:nvPr>
            <p:ph type="sldNum" idx="12"/>
          </p:nvPr>
        </p:nvSpPr>
        <p:spPr>
          <a:xfrm>
            <a:off x="7912650"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21</a:t>
            </a:fld>
            <a:endParaRPr sz="1000">
              <a:solidFill>
                <a:schemeClr val="dk1"/>
              </a:solidFill>
              <a:latin typeface="Poppins Medium"/>
              <a:ea typeface="Poppins Medium"/>
              <a:cs typeface="Poppins Medium"/>
              <a:sym typeface="Poppins Medium"/>
            </a:endParaRPr>
          </a:p>
        </p:txBody>
      </p:sp>
      <p:sp>
        <p:nvSpPr>
          <p:cNvPr id="499" name="Google Shape;499;p43"/>
          <p:cNvSpPr txBox="1"/>
          <p:nvPr/>
        </p:nvSpPr>
        <p:spPr>
          <a:xfrm>
            <a:off x="494950" y="1047750"/>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latin typeface="Poppins"/>
                <a:ea typeface="Poppins"/>
                <a:cs typeface="Poppins"/>
                <a:sym typeface="Poppins"/>
              </a:rPr>
              <a:t>Más específicamente se</a:t>
            </a:r>
            <a:endParaRPr sz="1200" b="1">
              <a:latin typeface="Poppins"/>
              <a:ea typeface="Poppins"/>
              <a:cs typeface="Poppins"/>
              <a:sym typeface="Poppins"/>
            </a:endParaRPr>
          </a:p>
          <a:p>
            <a:pPr marL="0" lvl="0" indent="0" algn="l" rtl="0">
              <a:spcBef>
                <a:spcPts val="0"/>
              </a:spcBef>
              <a:spcAft>
                <a:spcPts val="0"/>
              </a:spcAft>
              <a:buNone/>
            </a:pPr>
            <a:r>
              <a:rPr lang="en-US" sz="1200" b="1">
                <a:latin typeface="Poppins"/>
                <a:ea typeface="Poppins"/>
                <a:cs typeface="Poppins"/>
                <a:sym typeface="Poppins"/>
              </a:rPr>
              <a:t>pueden describir diferentes</a:t>
            </a:r>
            <a:endParaRPr sz="1200" b="1">
              <a:latin typeface="Poppins"/>
              <a:ea typeface="Poppins"/>
              <a:cs typeface="Poppins"/>
              <a:sym typeface="Poppins"/>
            </a:endParaRPr>
          </a:p>
          <a:p>
            <a:pPr marL="0" lvl="0" indent="0" algn="l" rtl="0">
              <a:spcBef>
                <a:spcPts val="0"/>
              </a:spcBef>
              <a:spcAft>
                <a:spcPts val="0"/>
              </a:spcAft>
              <a:buNone/>
            </a:pPr>
            <a:r>
              <a:rPr lang="en-US" sz="1200" b="1">
                <a:latin typeface="Poppins"/>
                <a:ea typeface="Poppins"/>
                <a:cs typeface="Poppins"/>
                <a:sym typeface="Poppins"/>
              </a:rPr>
              <a:t>perfiles típicos.</a:t>
            </a:r>
            <a:endParaRPr sz="1200" b="1">
              <a:latin typeface="Poppins"/>
              <a:ea typeface="Poppins"/>
              <a:cs typeface="Poppins"/>
              <a:sym typeface="Poppins"/>
            </a:endParaRPr>
          </a:p>
        </p:txBody>
      </p:sp>
      <p:cxnSp>
        <p:nvCxnSpPr>
          <p:cNvPr id="500" name="Google Shape;500;p43"/>
          <p:cNvCxnSpPr/>
          <p:nvPr/>
        </p:nvCxnSpPr>
        <p:spPr>
          <a:xfrm>
            <a:off x="5019775" y="1387323"/>
            <a:ext cx="0" cy="3032700"/>
          </a:xfrm>
          <a:prstGeom prst="straightConnector1">
            <a:avLst/>
          </a:prstGeom>
          <a:noFill/>
          <a:ln w="28575" cap="flat" cmpd="sng">
            <a:solidFill>
              <a:srgbClr val="3DA491"/>
            </a:solidFill>
            <a:prstDash val="solid"/>
            <a:round/>
            <a:headEnd type="none" w="med" len="med"/>
            <a:tailEnd type="none" w="med" len="med"/>
          </a:ln>
        </p:spPr>
      </p:cxnSp>
      <p:cxnSp>
        <p:nvCxnSpPr>
          <p:cNvPr id="501" name="Google Shape;501;p43"/>
          <p:cNvCxnSpPr/>
          <p:nvPr/>
        </p:nvCxnSpPr>
        <p:spPr>
          <a:xfrm>
            <a:off x="2743280" y="2903598"/>
            <a:ext cx="4553100" cy="0"/>
          </a:xfrm>
          <a:prstGeom prst="straightConnector1">
            <a:avLst/>
          </a:prstGeom>
          <a:noFill/>
          <a:ln w="28575" cap="flat" cmpd="sng">
            <a:solidFill>
              <a:srgbClr val="3DA491"/>
            </a:solidFill>
            <a:prstDash val="solid"/>
            <a:round/>
            <a:headEnd type="none" w="med" len="med"/>
            <a:tailEnd type="none" w="med" len="med"/>
          </a:ln>
        </p:spPr>
      </p:cxnSp>
      <p:sp>
        <p:nvSpPr>
          <p:cNvPr id="502" name="Google Shape;502;p43"/>
          <p:cNvSpPr txBox="1"/>
          <p:nvPr/>
        </p:nvSpPr>
        <p:spPr>
          <a:xfrm>
            <a:off x="494950" y="3681125"/>
            <a:ext cx="205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41BED0"/>
                </a:solidFill>
                <a:latin typeface="Poppins"/>
                <a:ea typeface="Poppins"/>
                <a:cs typeface="Poppins"/>
                <a:sym typeface="Poppins"/>
              </a:rPr>
              <a:t>Eje de la aceptación a</a:t>
            </a:r>
            <a:endParaRPr sz="1200" i="1">
              <a:solidFill>
                <a:srgbClr val="41BED0"/>
              </a:solidFill>
              <a:latin typeface="Poppins"/>
              <a:ea typeface="Poppins"/>
              <a:cs typeface="Poppins"/>
              <a:sym typeface="Poppins"/>
            </a:endParaRPr>
          </a:p>
          <a:p>
            <a:pPr marL="0" lvl="0" indent="0" algn="l" rtl="0">
              <a:spcBef>
                <a:spcPts val="0"/>
              </a:spcBef>
              <a:spcAft>
                <a:spcPts val="0"/>
              </a:spcAft>
              <a:buNone/>
            </a:pPr>
            <a:r>
              <a:rPr lang="en-US" sz="1200" i="1">
                <a:solidFill>
                  <a:srgbClr val="41BED0"/>
                </a:solidFill>
                <a:latin typeface="Poppins"/>
                <a:ea typeface="Poppins"/>
                <a:cs typeface="Poppins"/>
                <a:sym typeface="Poppins"/>
              </a:rPr>
              <a:t>la transición sostenible</a:t>
            </a:r>
            <a:endParaRPr sz="1200" i="1">
              <a:solidFill>
                <a:srgbClr val="41BED0"/>
              </a:solidFill>
              <a:latin typeface="Poppins"/>
              <a:ea typeface="Poppins"/>
              <a:cs typeface="Poppins"/>
              <a:sym typeface="Poppins"/>
            </a:endParaRPr>
          </a:p>
        </p:txBody>
      </p:sp>
      <p:sp>
        <p:nvSpPr>
          <p:cNvPr id="503" name="Google Shape;503;p43"/>
          <p:cNvSpPr txBox="1"/>
          <p:nvPr/>
        </p:nvSpPr>
        <p:spPr>
          <a:xfrm>
            <a:off x="4562625" y="811800"/>
            <a:ext cx="925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3DA491"/>
                </a:solidFill>
                <a:latin typeface="Poppins"/>
                <a:ea typeface="Poppins"/>
                <a:cs typeface="Poppins"/>
                <a:sym typeface="Poppins"/>
              </a:rPr>
              <a:t>Activo</a:t>
            </a:r>
            <a:endParaRPr b="1">
              <a:solidFill>
                <a:srgbClr val="3DA491"/>
              </a:solidFill>
              <a:latin typeface="Poppins"/>
              <a:ea typeface="Poppins"/>
              <a:cs typeface="Poppins"/>
              <a:sym typeface="Poppins"/>
            </a:endParaRPr>
          </a:p>
        </p:txBody>
      </p:sp>
      <p:sp>
        <p:nvSpPr>
          <p:cNvPr id="504" name="Google Shape;504;p43"/>
          <p:cNvSpPr txBox="1"/>
          <p:nvPr/>
        </p:nvSpPr>
        <p:spPr>
          <a:xfrm>
            <a:off x="4562625" y="4578450"/>
            <a:ext cx="1001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3DA491"/>
                </a:solidFill>
                <a:latin typeface="Poppins"/>
                <a:ea typeface="Poppins"/>
                <a:cs typeface="Poppins"/>
                <a:sym typeface="Poppins"/>
              </a:rPr>
              <a:t>Pasivo</a:t>
            </a:r>
            <a:endParaRPr b="1">
              <a:solidFill>
                <a:srgbClr val="3DA491"/>
              </a:solidFill>
              <a:latin typeface="Poppins"/>
              <a:ea typeface="Poppins"/>
              <a:cs typeface="Poppins"/>
              <a:sym typeface="Poppins"/>
            </a:endParaRPr>
          </a:p>
        </p:txBody>
      </p:sp>
      <p:sp>
        <p:nvSpPr>
          <p:cNvPr id="505" name="Google Shape;505;p43"/>
          <p:cNvSpPr txBox="1"/>
          <p:nvPr/>
        </p:nvSpPr>
        <p:spPr>
          <a:xfrm>
            <a:off x="2876550" y="1863250"/>
            <a:ext cx="176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Poppins"/>
                <a:ea typeface="Poppins"/>
                <a:cs typeface="Poppins"/>
                <a:sym typeface="Poppins"/>
              </a:rPr>
              <a:t>Oposición a la idea</a:t>
            </a:r>
            <a:endParaRPr sz="1200">
              <a:solidFill>
                <a:schemeClr val="dk1"/>
              </a:solidFill>
              <a:latin typeface="Poppins"/>
              <a:ea typeface="Poppins"/>
              <a:cs typeface="Poppins"/>
              <a:sym typeface="Poppins"/>
            </a:endParaRPr>
          </a:p>
          <a:p>
            <a:pPr marL="0" lvl="0" indent="0" algn="l" rtl="0">
              <a:spcBef>
                <a:spcPts val="0"/>
              </a:spcBef>
              <a:spcAft>
                <a:spcPts val="0"/>
              </a:spcAft>
              <a:buNone/>
            </a:pPr>
            <a:r>
              <a:rPr lang="en-US" sz="1200">
                <a:solidFill>
                  <a:schemeClr val="dk1"/>
                </a:solidFill>
                <a:latin typeface="Poppins"/>
                <a:ea typeface="Poppins"/>
                <a:cs typeface="Poppins"/>
                <a:sym typeface="Poppins"/>
              </a:rPr>
              <a:t>de sostenibilidad</a:t>
            </a:r>
            <a:endParaRPr sz="1200">
              <a:solidFill>
                <a:schemeClr val="dk1"/>
              </a:solidFill>
              <a:latin typeface="Poppins"/>
              <a:ea typeface="Poppins"/>
              <a:cs typeface="Poppins"/>
              <a:sym typeface="Poppins"/>
            </a:endParaRPr>
          </a:p>
        </p:txBody>
      </p:sp>
      <p:sp>
        <p:nvSpPr>
          <p:cNvPr id="506" name="Google Shape;506;p43"/>
          <p:cNvSpPr txBox="1"/>
          <p:nvPr/>
        </p:nvSpPr>
        <p:spPr>
          <a:xfrm>
            <a:off x="5448300" y="1863250"/>
            <a:ext cx="176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Poppins"/>
                <a:ea typeface="Poppins"/>
                <a:cs typeface="Poppins"/>
                <a:sym typeface="Poppins"/>
              </a:rPr>
              <a:t>Impulso a la</a:t>
            </a:r>
            <a:endParaRPr sz="1200">
              <a:solidFill>
                <a:schemeClr val="dk1"/>
              </a:solidFill>
              <a:latin typeface="Poppins"/>
              <a:ea typeface="Poppins"/>
              <a:cs typeface="Poppins"/>
              <a:sym typeface="Poppins"/>
            </a:endParaRPr>
          </a:p>
          <a:p>
            <a:pPr marL="0" lvl="0" indent="0" algn="l" rtl="0">
              <a:spcBef>
                <a:spcPts val="0"/>
              </a:spcBef>
              <a:spcAft>
                <a:spcPts val="0"/>
              </a:spcAft>
              <a:buNone/>
            </a:pPr>
            <a:r>
              <a:rPr lang="en-US" sz="1200">
                <a:solidFill>
                  <a:schemeClr val="dk1"/>
                </a:solidFill>
                <a:latin typeface="Poppins"/>
                <a:ea typeface="Poppins"/>
                <a:cs typeface="Poppins"/>
                <a:sym typeface="Poppins"/>
              </a:rPr>
              <a:t>cultura sostenible</a:t>
            </a:r>
            <a:endParaRPr sz="1200">
              <a:solidFill>
                <a:schemeClr val="dk1"/>
              </a:solidFill>
              <a:latin typeface="Poppins"/>
              <a:ea typeface="Poppins"/>
              <a:cs typeface="Poppins"/>
              <a:sym typeface="Poppins"/>
            </a:endParaRPr>
          </a:p>
        </p:txBody>
      </p:sp>
      <p:sp>
        <p:nvSpPr>
          <p:cNvPr id="507" name="Google Shape;507;p43"/>
          <p:cNvSpPr txBox="1"/>
          <p:nvPr/>
        </p:nvSpPr>
        <p:spPr>
          <a:xfrm>
            <a:off x="2876550" y="3389850"/>
            <a:ext cx="1762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Poppins"/>
                <a:ea typeface="Poppins"/>
                <a:cs typeface="Poppins"/>
                <a:sym typeface="Poppins"/>
              </a:rPr>
              <a:t>Tendencia a la inacción</a:t>
            </a:r>
            <a:endParaRPr sz="1200">
              <a:solidFill>
                <a:schemeClr val="dk1"/>
              </a:solidFill>
              <a:latin typeface="Poppins"/>
              <a:ea typeface="Poppins"/>
              <a:cs typeface="Poppins"/>
              <a:sym typeface="Poppins"/>
            </a:endParaRPr>
          </a:p>
          <a:p>
            <a:pPr marL="0" lvl="0" indent="0" algn="l" rtl="0">
              <a:spcBef>
                <a:spcPts val="0"/>
              </a:spcBef>
              <a:spcAft>
                <a:spcPts val="0"/>
              </a:spcAft>
              <a:buNone/>
            </a:pPr>
            <a:r>
              <a:rPr lang="en-US" sz="1200">
                <a:solidFill>
                  <a:schemeClr val="dk1"/>
                </a:solidFill>
                <a:latin typeface="Poppins"/>
                <a:ea typeface="Poppins"/>
                <a:cs typeface="Poppins"/>
                <a:sym typeface="Poppins"/>
              </a:rPr>
              <a:t>en sostenibilidad</a:t>
            </a:r>
            <a:endParaRPr sz="1200">
              <a:solidFill>
                <a:schemeClr val="dk1"/>
              </a:solidFill>
              <a:latin typeface="Poppins"/>
              <a:ea typeface="Poppins"/>
              <a:cs typeface="Poppins"/>
              <a:sym typeface="Poppins"/>
            </a:endParaRPr>
          </a:p>
        </p:txBody>
      </p:sp>
      <p:sp>
        <p:nvSpPr>
          <p:cNvPr id="508" name="Google Shape;508;p43"/>
          <p:cNvSpPr txBox="1"/>
          <p:nvPr/>
        </p:nvSpPr>
        <p:spPr>
          <a:xfrm>
            <a:off x="5448300" y="3389850"/>
            <a:ext cx="1762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Poppins"/>
                <a:ea typeface="Poppins"/>
                <a:cs typeface="Poppins"/>
                <a:sym typeface="Poppins"/>
              </a:rPr>
              <a:t>Apoyo condicionado</a:t>
            </a:r>
            <a:endParaRPr sz="1200">
              <a:solidFill>
                <a:schemeClr val="dk1"/>
              </a:solidFill>
              <a:latin typeface="Poppins"/>
              <a:ea typeface="Poppins"/>
              <a:cs typeface="Poppins"/>
              <a:sym typeface="Poppins"/>
            </a:endParaRPr>
          </a:p>
          <a:p>
            <a:pPr marL="0" lvl="0" indent="0" algn="l" rtl="0">
              <a:spcBef>
                <a:spcPts val="0"/>
              </a:spcBef>
              <a:spcAft>
                <a:spcPts val="0"/>
              </a:spcAft>
              <a:buNone/>
            </a:pPr>
            <a:r>
              <a:rPr lang="en-US" sz="1200">
                <a:solidFill>
                  <a:schemeClr val="dk1"/>
                </a:solidFill>
                <a:latin typeface="Poppins"/>
                <a:ea typeface="Poppins"/>
                <a:cs typeface="Poppins"/>
                <a:sym typeface="Poppins"/>
              </a:rPr>
              <a:t>a la sostenibilidad</a:t>
            </a:r>
            <a:endParaRPr sz="1200">
              <a:solidFill>
                <a:schemeClr val="dk1"/>
              </a:solidFill>
              <a:latin typeface="Poppins"/>
              <a:ea typeface="Poppins"/>
              <a:cs typeface="Poppins"/>
              <a:sym typeface="Poppins"/>
            </a:endParaRPr>
          </a:p>
        </p:txBody>
      </p:sp>
      <p:sp>
        <p:nvSpPr>
          <p:cNvPr id="509" name="Google Shape;509;p43"/>
          <p:cNvSpPr txBox="1"/>
          <p:nvPr/>
        </p:nvSpPr>
        <p:spPr>
          <a:xfrm>
            <a:off x="729800" y="2626625"/>
            <a:ext cx="1823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3DA491"/>
                </a:solidFill>
                <a:latin typeface="Poppins"/>
                <a:ea typeface="Poppins"/>
                <a:cs typeface="Poppins"/>
                <a:sym typeface="Poppins"/>
              </a:rPr>
              <a:t>Resistente a</a:t>
            </a:r>
            <a:endParaRPr b="1">
              <a:solidFill>
                <a:srgbClr val="3DA491"/>
              </a:solidFill>
              <a:latin typeface="Poppins"/>
              <a:ea typeface="Poppins"/>
              <a:cs typeface="Poppins"/>
              <a:sym typeface="Poppins"/>
            </a:endParaRPr>
          </a:p>
          <a:p>
            <a:pPr marL="0" lvl="0" indent="0" algn="ctr" rtl="0">
              <a:spcBef>
                <a:spcPts val="0"/>
              </a:spcBef>
              <a:spcAft>
                <a:spcPts val="0"/>
              </a:spcAft>
              <a:buNone/>
            </a:pPr>
            <a:r>
              <a:rPr lang="en-US" b="1">
                <a:solidFill>
                  <a:srgbClr val="3DA491"/>
                </a:solidFill>
                <a:latin typeface="Poppins"/>
                <a:ea typeface="Poppins"/>
                <a:cs typeface="Poppins"/>
                <a:sym typeface="Poppins"/>
              </a:rPr>
              <a:t>sostenibilidad</a:t>
            </a:r>
            <a:endParaRPr b="1">
              <a:solidFill>
                <a:srgbClr val="3DA491"/>
              </a:solidFill>
              <a:latin typeface="Poppins"/>
              <a:ea typeface="Poppins"/>
              <a:cs typeface="Poppins"/>
              <a:sym typeface="Poppins"/>
            </a:endParaRPr>
          </a:p>
        </p:txBody>
      </p:sp>
      <p:sp>
        <p:nvSpPr>
          <p:cNvPr id="510" name="Google Shape;510;p43"/>
          <p:cNvSpPr txBox="1"/>
          <p:nvPr/>
        </p:nvSpPr>
        <p:spPr>
          <a:xfrm>
            <a:off x="7210500" y="2626625"/>
            <a:ext cx="1633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3DA491"/>
                </a:solidFill>
                <a:latin typeface="Poppins"/>
                <a:ea typeface="Poppins"/>
                <a:cs typeface="Poppins"/>
                <a:sym typeface="Poppins"/>
              </a:rPr>
              <a:t>Pro-</a:t>
            </a:r>
            <a:endParaRPr b="1">
              <a:solidFill>
                <a:srgbClr val="3DA491"/>
              </a:solidFill>
              <a:latin typeface="Poppins"/>
              <a:ea typeface="Poppins"/>
              <a:cs typeface="Poppins"/>
              <a:sym typeface="Poppins"/>
            </a:endParaRPr>
          </a:p>
          <a:p>
            <a:pPr marL="0" lvl="0" indent="0" algn="ctr" rtl="0">
              <a:spcBef>
                <a:spcPts val="0"/>
              </a:spcBef>
              <a:spcAft>
                <a:spcPts val="0"/>
              </a:spcAft>
              <a:buNone/>
            </a:pPr>
            <a:r>
              <a:rPr lang="en-US" b="1">
                <a:solidFill>
                  <a:srgbClr val="3DA491"/>
                </a:solidFill>
                <a:latin typeface="Poppins"/>
                <a:ea typeface="Poppins"/>
                <a:cs typeface="Poppins"/>
                <a:sym typeface="Poppins"/>
              </a:rPr>
              <a:t>sostenibilidad</a:t>
            </a:r>
            <a:endParaRPr b="1">
              <a:solidFill>
                <a:srgbClr val="3DA49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4"/>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22</a:t>
            </a:fld>
            <a:endParaRPr sz="1000">
              <a:solidFill>
                <a:schemeClr val="dk2"/>
              </a:solidFill>
              <a:latin typeface="Arial"/>
              <a:ea typeface="Arial"/>
              <a:cs typeface="Arial"/>
              <a:sym typeface="Arial"/>
            </a:endParaRPr>
          </a:p>
        </p:txBody>
      </p:sp>
      <p:sp>
        <p:nvSpPr>
          <p:cNvPr id="516" name="Google Shape;516;p44"/>
          <p:cNvSpPr txBox="1">
            <a:spLocks noGrp="1"/>
          </p:cNvSpPr>
          <p:nvPr>
            <p:ph type="title" idx="4294967295"/>
          </p:nvPr>
        </p:nvSpPr>
        <p:spPr>
          <a:xfrm>
            <a:off x="494951" y="428200"/>
            <a:ext cx="5046600" cy="5679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1800" b="1">
                <a:solidFill>
                  <a:srgbClr val="41BED0"/>
                </a:solidFill>
                <a:latin typeface="Poppins"/>
                <a:ea typeface="Poppins"/>
                <a:cs typeface="Poppins"/>
                <a:sym typeface="Poppins"/>
              </a:rPr>
              <a:t>Posiciones ante el consumo sostenible</a:t>
            </a:r>
            <a:endParaRPr sz="18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endParaRPr sz="1800" b="1">
              <a:solidFill>
                <a:srgbClr val="41BED0"/>
              </a:solidFill>
              <a:latin typeface="Poppins"/>
              <a:ea typeface="Poppins"/>
              <a:cs typeface="Poppins"/>
              <a:sym typeface="Poppins"/>
            </a:endParaRPr>
          </a:p>
        </p:txBody>
      </p:sp>
      <p:pic>
        <p:nvPicPr>
          <p:cNvPr id="517" name="Google Shape;517;p44"/>
          <p:cNvPicPr preferRelativeResize="0"/>
          <p:nvPr/>
        </p:nvPicPr>
        <p:blipFill>
          <a:blip r:embed="rId3">
            <a:alphaModFix/>
          </a:blip>
          <a:stretch>
            <a:fillRect/>
          </a:stretch>
        </p:blipFill>
        <p:spPr>
          <a:xfrm>
            <a:off x="788700" y="811600"/>
            <a:ext cx="7423100" cy="4078901"/>
          </a:xfrm>
          <a:prstGeom prst="rect">
            <a:avLst/>
          </a:prstGeom>
          <a:noFill/>
          <a:ln>
            <a:noFill/>
          </a:ln>
        </p:spPr>
      </p:pic>
      <p:pic>
        <p:nvPicPr>
          <p:cNvPr id="518" name="Google Shape;518;p44"/>
          <p:cNvPicPr preferRelativeResize="0"/>
          <p:nvPr/>
        </p:nvPicPr>
        <p:blipFill>
          <a:blip r:embed="rId4">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45"/>
          <p:cNvPicPr preferRelativeResize="0"/>
          <p:nvPr/>
        </p:nvPicPr>
        <p:blipFill>
          <a:blip r:embed="rId3">
            <a:alphaModFix/>
          </a:blip>
          <a:stretch>
            <a:fillRect/>
          </a:stretch>
        </p:blipFill>
        <p:spPr>
          <a:xfrm>
            <a:off x="-56050" y="-45475"/>
            <a:ext cx="7341237" cy="5188976"/>
          </a:xfrm>
          <a:prstGeom prst="rect">
            <a:avLst/>
          </a:prstGeom>
          <a:noFill/>
          <a:ln>
            <a:noFill/>
          </a:ln>
        </p:spPr>
      </p:pic>
      <p:sp>
        <p:nvSpPr>
          <p:cNvPr id="525" name="Google Shape;525;p45"/>
          <p:cNvSpPr txBox="1">
            <a:spLocks noGrp="1"/>
          </p:cNvSpPr>
          <p:nvPr>
            <p:ph type="sldNum" idx="12"/>
          </p:nvPr>
        </p:nvSpPr>
        <p:spPr>
          <a:xfrm>
            <a:off x="8932905" y="4894334"/>
            <a:ext cx="237600" cy="14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
        <p:nvSpPr>
          <p:cNvPr id="526" name="Google Shape;526;p45"/>
          <p:cNvSpPr txBox="1">
            <a:spLocks noGrp="1"/>
          </p:cNvSpPr>
          <p:nvPr>
            <p:ph type="title"/>
          </p:nvPr>
        </p:nvSpPr>
        <p:spPr>
          <a:xfrm>
            <a:off x="460075" y="322150"/>
            <a:ext cx="8059500" cy="345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1"/>
              </a:buClr>
              <a:buSzPts val="1800"/>
              <a:buFont typeface="Calibri"/>
              <a:buNone/>
            </a:pPr>
            <a:r>
              <a:rPr lang="en-US" sz="1400">
                <a:solidFill>
                  <a:schemeClr val="dk1"/>
                </a:solidFill>
                <a:latin typeface="Poppins"/>
                <a:ea typeface="Poppins"/>
                <a:cs typeface="Poppins"/>
                <a:sym typeface="Poppins"/>
              </a:rPr>
              <a:t>Un 30% ya se sitúa en una cultura activa de la sostenibilidad</a:t>
            </a:r>
            <a:endParaRPr sz="1400">
              <a:solidFill>
                <a:schemeClr val="dk1"/>
              </a:solidFill>
              <a:latin typeface="Poppins"/>
              <a:ea typeface="Poppins"/>
              <a:cs typeface="Poppins"/>
              <a:sym typeface="Poppins"/>
            </a:endParaRPr>
          </a:p>
        </p:txBody>
      </p:sp>
      <p:pic>
        <p:nvPicPr>
          <p:cNvPr id="527" name="Google Shape;527;p45"/>
          <p:cNvPicPr preferRelativeResize="0"/>
          <p:nvPr/>
        </p:nvPicPr>
        <p:blipFill rotWithShape="1">
          <a:blip r:embed="rId4">
            <a:alphaModFix/>
          </a:blip>
          <a:srcRect t="475" b="475"/>
          <a:stretch/>
        </p:blipFill>
        <p:spPr>
          <a:xfrm>
            <a:off x="788700" y="811600"/>
            <a:ext cx="7423098" cy="4078901"/>
          </a:xfrm>
          <a:prstGeom prst="rect">
            <a:avLst/>
          </a:prstGeom>
          <a:noFill/>
          <a:ln>
            <a:noFill/>
          </a:ln>
        </p:spPr>
      </p:pic>
      <p:sp>
        <p:nvSpPr>
          <p:cNvPr id="528" name="Google Shape;528;p45"/>
          <p:cNvSpPr txBox="1"/>
          <p:nvPr/>
        </p:nvSpPr>
        <p:spPr>
          <a:xfrm>
            <a:off x="7151763" y="1675245"/>
            <a:ext cx="15480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b="1">
                <a:solidFill>
                  <a:schemeClr val="dk1"/>
                </a:solidFill>
                <a:latin typeface="Poppins"/>
                <a:ea typeface="Poppins"/>
                <a:cs typeface="Poppins"/>
                <a:sym typeface="Poppins"/>
              </a:rPr>
              <a:t>29,8%</a:t>
            </a:r>
            <a:r>
              <a:rPr lang="en-US" sz="1100" b="1">
                <a:solidFill>
                  <a:schemeClr val="dk1"/>
                </a:solidFill>
                <a:latin typeface="Poppins"/>
                <a:ea typeface="Poppins"/>
                <a:cs typeface="Poppins"/>
                <a:sym typeface="Poppins"/>
              </a:rPr>
              <a:t> </a:t>
            </a:r>
            <a:endParaRPr sz="1100" b="1">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Poppins"/>
                <a:ea typeface="Poppins"/>
                <a:cs typeface="Poppins"/>
                <a:sym typeface="Poppins"/>
              </a:rPr>
              <a:t>ya están convencidos</a:t>
            </a:r>
            <a:endParaRPr sz="1100">
              <a:solidFill>
                <a:schemeClr val="dk1"/>
              </a:solidFill>
              <a:latin typeface="Poppins"/>
              <a:ea typeface="Poppins"/>
              <a:cs typeface="Poppins"/>
              <a:sym typeface="Poppins"/>
            </a:endParaRPr>
          </a:p>
        </p:txBody>
      </p:sp>
      <p:sp>
        <p:nvSpPr>
          <p:cNvPr id="529" name="Google Shape;529;p45"/>
          <p:cNvSpPr txBox="1"/>
          <p:nvPr/>
        </p:nvSpPr>
        <p:spPr>
          <a:xfrm>
            <a:off x="6525233" y="3958311"/>
            <a:ext cx="1548000" cy="6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500" b="1">
                <a:solidFill>
                  <a:schemeClr val="dk1"/>
                </a:solidFill>
                <a:latin typeface="Poppins"/>
                <a:ea typeface="Poppins"/>
                <a:cs typeface="Poppins"/>
                <a:sym typeface="Poppins"/>
              </a:rPr>
              <a:t>54,8%</a:t>
            </a:r>
            <a:r>
              <a:rPr lang="en-US" sz="1100">
                <a:solidFill>
                  <a:schemeClr val="dk1"/>
                </a:solidFill>
                <a:latin typeface="Poppins"/>
                <a:ea typeface="Poppins"/>
                <a:cs typeface="Poppins"/>
                <a:sym typeface="Poppins"/>
              </a:rPr>
              <a:t> </a:t>
            </a:r>
            <a:endParaRPr sz="11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Poppins"/>
                <a:ea typeface="Poppins"/>
                <a:cs typeface="Poppins"/>
                <a:sym typeface="Poppins"/>
              </a:rPr>
              <a:t>necesitan </a:t>
            </a:r>
            <a:endParaRPr sz="11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Poppins"/>
                <a:ea typeface="Poppins"/>
                <a:cs typeface="Poppins"/>
                <a:sym typeface="Poppins"/>
              </a:rPr>
              <a:t>estímulos</a:t>
            </a:r>
            <a:endParaRPr sz="1100">
              <a:solidFill>
                <a:schemeClr val="dk1"/>
              </a:solidFill>
              <a:latin typeface="Poppins"/>
              <a:ea typeface="Poppins"/>
              <a:cs typeface="Poppins"/>
              <a:sym typeface="Poppins"/>
            </a:endParaRPr>
          </a:p>
        </p:txBody>
      </p:sp>
      <p:sp>
        <p:nvSpPr>
          <p:cNvPr id="530" name="Google Shape;530;p45"/>
          <p:cNvSpPr txBox="1"/>
          <p:nvPr/>
        </p:nvSpPr>
        <p:spPr>
          <a:xfrm>
            <a:off x="831390" y="3578219"/>
            <a:ext cx="1196100" cy="792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b="1">
                <a:solidFill>
                  <a:schemeClr val="dk1"/>
                </a:solidFill>
                <a:latin typeface="Poppins"/>
                <a:ea typeface="Poppins"/>
                <a:cs typeface="Poppins"/>
                <a:sym typeface="Poppins"/>
              </a:rPr>
              <a:t>15,5%</a:t>
            </a:r>
            <a:r>
              <a:rPr lang="en-US" sz="1100">
                <a:solidFill>
                  <a:schemeClr val="dk1"/>
                </a:solidFill>
                <a:latin typeface="Poppins"/>
                <a:ea typeface="Poppins"/>
                <a:cs typeface="Poppins"/>
                <a:sym typeface="Poppins"/>
              </a:rPr>
              <a:t> </a:t>
            </a:r>
            <a:endParaRPr sz="11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Poppins"/>
                <a:ea typeface="Poppins"/>
                <a:cs typeface="Poppins"/>
                <a:sym typeface="Poppins"/>
              </a:rPr>
              <a:t>hay que convencerles todavía</a:t>
            </a:r>
            <a:endParaRPr sz="1100">
              <a:solidFill>
                <a:schemeClr val="dk1"/>
              </a:solidFill>
              <a:latin typeface="Poppins"/>
              <a:ea typeface="Poppins"/>
              <a:cs typeface="Poppins"/>
              <a:sym typeface="Poppins"/>
            </a:endParaRPr>
          </a:p>
        </p:txBody>
      </p:sp>
      <p:cxnSp>
        <p:nvCxnSpPr>
          <p:cNvPr id="531" name="Google Shape;531;p45"/>
          <p:cNvCxnSpPr/>
          <p:nvPr/>
        </p:nvCxnSpPr>
        <p:spPr>
          <a:xfrm flipH="1">
            <a:off x="1364550" y="2191700"/>
            <a:ext cx="124200" cy="1183200"/>
          </a:xfrm>
          <a:prstGeom prst="straightConnector1">
            <a:avLst/>
          </a:prstGeom>
          <a:noFill/>
          <a:ln w="9525" cap="flat" cmpd="sng">
            <a:solidFill>
              <a:srgbClr val="FF0000"/>
            </a:solidFill>
            <a:prstDash val="solid"/>
            <a:round/>
            <a:headEnd type="none" w="med" len="med"/>
            <a:tailEnd type="none" w="med" len="med"/>
          </a:ln>
        </p:spPr>
      </p:cxnSp>
      <p:sp>
        <p:nvSpPr>
          <p:cNvPr id="532" name="Google Shape;532;p45"/>
          <p:cNvSpPr/>
          <p:nvPr/>
        </p:nvSpPr>
        <p:spPr>
          <a:xfrm>
            <a:off x="744400" y="3425825"/>
            <a:ext cx="1097400" cy="10974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5"/>
          <p:cNvSpPr/>
          <p:nvPr/>
        </p:nvSpPr>
        <p:spPr>
          <a:xfrm>
            <a:off x="6384125" y="3728950"/>
            <a:ext cx="1097400" cy="1097400"/>
          </a:xfrm>
          <a:prstGeom prst="ellipse">
            <a:avLst/>
          </a:prstGeom>
          <a:noFill/>
          <a:ln w="19050" cap="flat" cmpd="sng">
            <a:solidFill>
              <a:srgbClr val="F8B5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5"/>
          <p:cNvSpPr/>
          <p:nvPr/>
        </p:nvSpPr>
        <p:spPr>
          <a:xfrm>
            <a:off x="7052125" y="1438250"/>
            <a:ext cx="1097400" cy="1097400"/>
          </a:xfrm>
          <a:prstGeom prst="ellipse">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5" name="Google Shape;535;p45"/>
          <p:cNvCxnSpPr/>
          <p:nvPr/>
        </p:nvCxnSpPr>
        <p:spPr>
          <a:xfrm rot="10800000" flipH="1">
            <a:off x="1851350" y="3585025"/>
            <a:ext cx="372300" cy="133500"/>
          </a:xfrm>
          <a:prstGeom prst="straightConnector1">
            <a:avLst/>
          </a:prstGeom>
          <a:noFill/>
          <a:ln w="9525" cap="flat" cmpd="sng">
            <a:solidFill>
              <a:srgbClr val="FF0000"/>
            </a:solidFill>
            <a:prstDash val="solid"/>
            <a:round/>
            <a:headEnd type="none" w="med" len="med"/>
            <a:tailEnd type="none" w="med" len="med"/>
          </a:ln>
        </p:spPr>
      </p:cxnSp>
      <p:cxnSp>
        <p:nvCxnSpPr>
          <p:cNvPr id="536" name="Google Shape;536;p45"/>
          <p:cNvCxnSpPr>
            <a:endCxn id="534" idx="1"/>
          </p:cNvCxnSpPr>
          <p:nvPr/>
        </p:nvCxnSpPr>
        <p:spPr>
          <a:xfrm>
            <a:off x="6887936" y="1464861"/>
            <a:ext cx="324900" cy="134100"/>
          </a:xfrm>
          <a:prstGeom prst="straightConnector1">
            <a:avLst/>
          </a:prstGeom>
          <a:noFill/>
          <a:ln w="9525" cap="flat" cmpd="sng">
            <a:solidFill>
              <a:srgbClr val="00FF00"/>
            </a:solidFill>
            <a:prstDash val="solid"/>
            <a:round/>
            <a:headEnd type="none" w="med" len="med"/>
            <a:tailEnd type="none" w="med" len="med"/>
          </a:ln>
        </p:spPr>
      </p:cxnSp>
      <p:cxnSp>
        <p:nvCxnSpPr>
          <p:cNvPr id="537" name="Google Shape;537;p45"/>
          <p:cNvCxnSpPr>
            <a:endCxn id="534" idx="2"/>
          </p:cNvCxnSpPr>
          <p:nvPr/>
        </p:nvCxnSpPr>
        <p:spPr>
          <a:xfrm rot="10800000" flipH="1">
            <a:off x="6274225" y="1986950"/>
            <a:ext cx="777900" cy="180600"/>
          </a:xfrm>
          <a:prstGeom prst="straightConnector1">
            <a:avLst/>
          </a:prstGeom>
          <a:noFill/>
          <a:ln w="9525" cap="flat" cmpd="sng">
            <a:solidFill>
              <a:srgbClr val="00FF00"/>
            </a:solidFill>
            <a:prstDash val="solid"/>
            <a:round/>
            <a:headEnd type="none" w="med" len="med"/>
            <a:tailEnd type="none" w="med" len="med"/>
          </a:ln>
        </p:spPr>
      </p:cxnSp>
      <p:cxnSp>
        <p:nvCxnSpPr>
          <p:cNvPr id="538" name="Google Shape;538;p45"/>
          <p:cNvCxnSpPr>
            <a:endCxn id="533" idx="1"/>
          </p:cNvCxnSpPr>
          <p:nvPr/>
        </p:nvCxnSpPr>
        <p:spPr>
          <a:xfrm>
            <a:off x="6046536" y="3562961"/>
            <a:ext cx="498300" cy="326700"/>
          </a:xfrm>
          <a:prstGeom prst="straightConnector1">
            <a:avLst/>
          </a:prstGeom>
          <a:noFill/>
          <a:ln w="9525" cap="flat" cmpd="sng">
            <a:solidFill>
              <a:srgbClr val="F8B508"/>
            </a:solidFill>
            <a:prstDash val="solid"/>
            <a:round/>
            <a:headEnd type="none" w="med" len="med"/>
            <a:tailEnd type="none" w="med" len="med"/>
          </a:ln>
        </p:spPr>
      </p:cxnSp>
      <p:cxnSp>
        <p:nvCxnSpPr>
          <p:cNvPr id="539" name="Google Shape;539;p45"/>
          <p:cNvCxnSpPr>
            <a:endCxn id="533" idx="2"/>
          </p:cNvCxnSpPr>
          <p:nvPr/>
        </p:nvCxnSpPr>
        <p:spPr>
          <a:xfrm>
            <a:off x="5551925" y="3978550"/>
            <a:ext cx="832200" cy="299100"/>
          </a:xfrm>
          <a:prstGeom prst="straightConnector1">
            <a:avLst/>
          </a:prstGeom>
          <a:noFill/>
          <a:ln w="9525" cap="flat" cmpd="sng">
            <a:solidFill>
              <a:srgbClr val="F8B508"/>
            </a:solidFill>
            <a:prstDash val="solid"/>
            <a:round/>
            <a:headEnd type="none" w="med" len="med"/>
            <a:tailEnd type="none" w="med" len="med"/>
          </a:ln>
        </p:spPr>
      </p:cxnSp>
      <p:cxnSp>
        <p:nvCxnSpPr>
          <p:cNvPr id="540" name="Google Shape;540;p45"/>
          <p:cNvCxnSpPr>
            <a:endCxn id="533" idx="3"/>
          </p:cNvCxnSpPr>
          <p:nvPr/>
        </p:nvCxnSpPr>
        <p:spPr>
          <a:xfrm>
            <a:off x="4532436" y="4453539"/>
            <a:ext cx="2012400" cy="212100"/>
          </a:xfrm>
          <a:prstGeom prst="straightConnector1">
            <a:avLst/>
          </a:prstGeom>
          <a:noFill/>
          <a:ln w="9525" cap="flat" cmpd="sng">
            <a:solidFill>
              <a:srgbClr val="F8B508"/>
            </a:solidFill>
            <a:prstDash val="solid"/>
            <a:round/>
            <a:headEnd type="none" w="med" len="med"/>
            <a:tailEnd type="none" w="med" len="med"/>
          </a:ln>
        </p:spPr>
      </p:cxnSp>
      <p:pic>
        <p:nvPicPr>
          <p:cNvPr id="541" name="Google Shape;541;p45"/>
          <p:cNvPicPr preferRelativeResize="0"/>
          <p:nvPr/>
        </p:nvPicPr>
        <p:blipFill>
          <a:blip r:embed="rId5">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6"/>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548" name="Google Shape;548;p46"/>
          <p:cNvSpPr txBox="1"/>
          <p:nvPr/>
        </p:nvSpPr>
        <p:spPr>
          <a:xfrm>
            <a:off x="1143100" y="2305500"/>
            <a:ext cx="70296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b="1">
                <a:solidFill>
                  <a:schemeClr val="dk1"/>
                </a:solidFill>
                <a:latin typeface="Poppins"/>
                <a:ea typeface="Poppins"/>
                <a:cs typeface="Poppins"/>
                <a:sym typeface="Poppins"/>
              </a:rPr>
              <a:t>Alimentación</a:t>
            </a:r>
            <a:endParaRPr sz="4100" b="1">
              <a:solidFill>
                <a:schemeClr val="dk1"/>
              </a:solidFill>
              <a:latin typeface="Poppins"/>
              <a:ea typeface="Poppins"/>
              <a:cs typeface="Poppins"/>
              <a:sym typeface="Poppins"/>
            </a:endParaRPr>
          </a:p>
        </p:txBody>
      </p:sp>
      <p:pic>
        <p:nvPicPr>
          <p:cNvPr id="549" name="Google Shape;549;p46"/>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550" name="Google Shape;550;p46"/>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551" name="Google Shape;551;p46"/>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552" name="Google Shape;552;p46"/>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47"/>
          <p:cNvPicPr preferRelativeResize="0"/>
          <p:nvPr/>
        </p:nvPicPr>
        <p:blipFill>
          <a:blip r:embed="rId3">
            <a:alphaModFix/>
          </a:blip>
          <a:stretch>
            <a:fillRect/>
          </a:stretch>
        </p:blipFill>
        <p:spPr>
          <a:xfrm>
            <a:off x="1868891" y="304800"/>
            <a:ext cx="7275117" cy="5143499"/>
          </a:xfrm>
          <a:prstGeom prst="rect">
            <a:avLst/>
          </a:prstGeom>
          <a:noFill/>
          <a:ln>
            <a:noFill/>
          </a:ln>
        </p:spPr>
      </p:pic>
      <p:sp>
        <p:nvSpPr>
          <p:cNvPr id="559" name="Google Shape;559;p47"/>
          <p:cNvSpPr txBox="1"/>
          <p:nvPr/>
        </p:nvSpPr>
        <p:spPr>
          <a:xfrm>
            <a:off x="437400" y="438500"/>
            <a:ext cx="5439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800" b="1">
                <a:solidFill>
                  <a:srgbClr val="41BED0"/>
                </a:solidFill>
                <a:latin typeface="Poppins"/>
                <a:ea typeface="Poppins"/>
                <a:cs typeface="Poppins"/>
                <a:sym typeface="Poppins"/>
              </a:rPr>
              <a:t>La cultura culinaria española, un impulso</a:t>
            </a:r>
            <a:endParaRPr sz="1800" b="1">
              <a:solidFill>
                <a:srgbClr val="41BED0"/>
              </a:solidFill>
              <a:latin typeface="Poppins"/>
              <a:ea typeface="Poppins"/>
              <a:cs typeface="Poppins"/>
              <a:sym typeface="Poppins"/>
            </a:endParaRPr>
          </a:p>
          <a:p>
            <a:pPr marL="0" lvl="0" indent="0" algn="l" rtl="0">
              <a:spcBef>
                <a:spcPts val="0"/>
              </a:spcBef>
              <a:spcAft>
                <a:spcPts val="0"/>
              </a:spcAft>
              <a:buNone/>
            </a:pPr>
            <a:r>
              <a:rPr lang="en-US" sz="1800" b="1">
                <a:solidFill>
                  <a:srgbClr val="41BED0"/>
                </a:solidFill>
                <a:latin typeface="Poppins"/>
                <a:ea typeface="Poppins"/>
                <a:cs typeface="Poppins"/>
                <a:sym typeface="Poppins"/>
              </a:rPr>
              <a:t>a la sostenibilidad</a:t>
            </a:r>
            <a:endParaRPr sz="1800" b="1">
              <a:solidFill>
                <a:srgbClr val="41BED0"/>
              </a:solidFill>
              <a:latin typeface="Poppins"/>
              <a:ea typeface="Poppins"/>
              <a:cs typeface="Poppins"/>
              <a:sym typeface="Poppins"/>
            </a:endParaRPr>
          </a:p>
        </p:txBody>
      </p:sp>
      <p:sp>
        <p:nvSpPr>
          <p:cNvPr id="560" name="Google Shape;560;p47"/>
          <p:cNvSpPr txBox="1"/>
          <p:nvPr/>
        </p:nvSpPr>
        <p:spPr>
          <a:xfrm>
            <a:off x="437400" y="1177400"/>
            <a:ext cx="4525200" cy="140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TÚ ANTES CUANDO HABLAMOS DE MOVILIDAD DECÍAS: QUÉ PEREZA.</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SIN EMBARGO EN ALIMENTACIÓN HAS DICHO: YO ESTOY MUY LOCA</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CON ESTO... ¿POR QUÉ?</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Por mi madre, mi madre ha tenido siempre mucho cuidado con la</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alimentación</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Yo igual, mi madre con el tema de la comida</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Para mí es muy importante lo que te estás metiendo en el cuerpo</a:t>
            </a:r>
            <a:endParaRPr sz="1000" i="1">
              <a:solidFill>
                <a:schemeClr val="dk1"/>
              </a:solidFill>
              <a:latin typeface="Poppins"/>
              <a:ea typeface="Poppins"/>
              <a:cs typeface="Poppins"/>
              <a:sym typeface="Poppins"/>
            </a:endParaRPr>
          </a:p>
        </p:txBody>
      </p:sp>
      <p:sp>
        <p:nvSpPr>
          <p:cNvPr id="561" name="Google Shape;561;p47"/>
          <p:cNvSpPr/>
          <p:nvPr/>
        </p:nvSpPr>
        <p:spPr>
          <a:xfrm>
            <a:off x="444525" y="2753075"/>
            <a:ext cx="2070300" cy="2133600"/>
          </a:xfrm>
          <a:prstGeom prst="roundRect">
            <a:avLst>
              <a:gd name="adj" fmla="val 1104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7"/>
          <p:cNvSpPr/>
          <p:nvPr/>
        </p:nvSpPr>
        <p:spPr>
          <a:xfrm>
            <a:off x="512775" y="2842100"/>
            <a:ext cx="1933800" cy="41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txBox="1"/>
          <p:nvPr/>
        </p:nvSpPr>
        <p:spPr>
          <a:xfrm>
            <a:off x="950925" y="2873000"/>
            <a:ext cx="1057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rgbClr val="3DA491"/>
                </a:solidFill>
                <a:latin typeface="Poppins SemiBold"/>
                <a:ea typeface="Poppins SemiBold"/>
                <a:cs typeface="Poppins SemiBold"/>
                <a:sym typeface="Poppins SemiBold"/>
              </a:rPr>
              <a:t>Cuidado</a:t>
            </a:r>
            <a:endParaRPr sz="1200">
              <a:solidFill>
                <a:srgbClr val="3DA491"/>
              </a:solidFill>
              <a:latin typeface="Poppins SemiBold"/>
              <a:ea typeface="Poppins SemiBold"/>
              <a:cs typeface="Poppins SemiBold"/>
              <a:sym typeface="Poppins SemiBold"/>
            </a:endParaRPr>
          </a:p>
        </p:txBody>
      </p:sp>
      <p:sp>
        <p:nvSpPr>
          <p:cNvPr id="564" name="Google Shape;564;p47"/>
          <p:cNvSpPr txBox="1"/>
          <p:nvPr/>
        </p:nvSpPr>
        <p:spPr>
          <a:xfrm>
            <a:off x="512775" y="3400775"/>
            <a:ext cx="19338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Se busca la calidad, la</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salubridad y el sabor.</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El producto nacional lo</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cumple mejor.</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Me suelo fijar en el</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origen de los productos: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7,0</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endParaRPr sz="1000">
              <a:solidFill>
                <a:schemeClr val="lt1"/>
              </a:solidFill>
              <a:latin typeface="Poppins Medium"/>
              <a:ea typeface="Poppins Medium"/>
              <a:cs typeface="Poppins Medium"/>
              <a:sym typeface="Poppins Medium"/>
            </a:endParaRPr>
          </a:p>
        </p:txBody>
      </p:sp>
      <p:sp>
        <p:nvSpPr>
          <p:cNvPr id="565" name="Google Shape;565;p47"/>
          <p:cNvSpPr/>
          <p:nvPr/>
        </p:nvSpPr>
        <p:spPr>
          <a:xfrm>
            <a:off x="2612326" y="2753075"/>
            <a:ext cx="1933800" cy="2133600"/>
          </a:xfrm>
          <a:prstGeom prst="roundRect">
            <a:avLst>
              <a:gd name="adj" fmla="val 1104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7"/>
          <p:cNvSpPr/>
          <p:nvPr/>
        </p:nvSpPr>
        <p:spPr>
          <a:xfrm>
            <a:off x="2721976" y="2842100"/>
            <a:ext cx="1714500" cy="41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7"/>
          <p:cNvSpPr txBox="1"/>
          <p:nvPr/>
        </p:nvSpPr>
        <p:spPr>
          <a:xfrm>
            <a:off x="3015226" y="2851625"/>
            <a:ext cx="1128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rgbClr val="3DA491"/>
                </a:solidFill>
                <a:latin typeface="Poppins SemiBold"/>
                <a:ea typeface="Poppins SemiBold"/>
                <a:cs typeface="Poppins SemiBold"/>
                <a:sym typeface="Poppins SemiBold"/>
              </a:rPr>
              <a:t>Moral</a:t>
            </a:r>
            <a:endParaRPr sz="1200">
              <a:solidFill>
                <a:srgbClr val="3DA491"/>
              </a:solidFill>
              <a:latin typeface="Poppins SemiBold"/>
              <a:ea typeface="Poppins SemiBold"/>
              <a:cs typeface="Poppins SemiBold"/>
              <a:sym typeface="Poppins SemiBold"/>
            </a:endParaRPr>
          </a:p>
        </p:txBody>
      </p:sp>
      <p:sp>
        <p:nvSpPr>
          <p:cNvPr id="568" name="Google Shape;568;p47"/>
          <p:cNvSpPr txBox="1"/>
          <p:nvPr/>
        </p:nvSpPr>
        <p:spPr>
          <a:xfrm>
            <a:off x="2737426" y="3311150"/>
            <a:ext cx="16836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Al darse importancia a la alimentación,</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desechar comida se</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considera inmoral y lo más insostenible</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 </a:t>
            </a:r>
            <a:endParaRPr sz="1100">
              <a:solidFill>
                <a:schemeClr val="lt1"/>
              </a:solidFill>
              <a:latin typeface="Poppins Medium"/>
              <a:ea typeface="Poppins Medium"/>
              <a:cs typeface="Poppins Medium"/>
              <a:sym typeface="Poppins Medium"/>
            </a:endParaRPr>
          </a:p>
        </p:txBody>
      </p:sp>
      <p:sp>
        <p:nvSpPr>
          <p:cNvPr id="569" name="Google Shape;569;p47"/>
          <p:cNvSpPr/>
          <p:nvPr/>
        </p:nvSpPr>
        <p:spPr>
          <a:xfrm>
            <a:off x="5788998" y="2753075"/>
            <a:ext cx="1720800" cy="2133600"/>
          </a:xfrm>
          <a:prstGeom prst="roundRect">
            <a:avLst>
              <a:gd name="adj" fmla="val 11047"/>
            </a:avLst>
          </a:prstGeom>
          <a:solidFill>
            <a:srgbClr val="266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6887"/>
              </a:solidFill>
            </a:endParaRPr>
          </a:p>
        </p:txBody>
      </p:sp>
      <p:sp>
        <p:nvSpPr>
          <p:cNvPr id="570" name="Google Shape;570;p47"/>
          <p:cNvSpPr/>
          <p:nvPr/>
        </p:nvSpPr>
        <p:spPr>
          <a:xfrm>
            <a:off x="5902698" y="2842100"/>
            <a:ext cx="1493400" cy="415800"/>
          </a:xfrm>
          <a:prstGeom prst="roundRect">
            <a:avLst>
              <a:gd name="adj" fmla="val 263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7"/>
          <p:cNvSpPr txBox="1"/>
          <p:nvPr/>
        </p:nvSpPr>
        <p:spPr>
          <a:xfrm>
            <a:off x="5943648" y="3311150"/>
            <a:ext cx="14115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Dudas y especulaciones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por la trayectoria del sector en lanzamientos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r>
              <a:rPr lang="en-US" sz="1100">
                <a:solidFill>
                  <a:schemeClr val="lt1"/>
                </a:solidFill>
                <a:latin typeface="Poppins Medium"/>
                <a:ea typeface="Poppins Medium"/>
                <a:cs typeface="Poppins Medium"/>
                <a:sym typeface="Poppins Medium"/>
              </a:rPr>
              <a:t>de productos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endParaRPr sz="1100">
              <a:solidFill>
                <a:schemeClr val="lt1"/>
              </a:solidFill>
              <a:latin typeface="Poppins Medium"/>
              <a:ea typeface="Poppins Medium"/>
              <a:cs typeface="Poppins Medium"/>
              <a:sym typeface="Poppins Medium"/>
            </a:endParaRPr>
          </a:p>
        </p:txBody>
      </p:sp>
      <p:sp>
        <p:nvSpPr>
          <p:cNvPr id="572" name="Google Shape;572;p47"/>
          <p:cNvSpPr txBox="1"/>
          <p:nvPr/>
        </p:nvSpPr>
        <p:spPr>
          <a:xfrm>
            <a:off x="5792148" y="2873000"/>
            <a:ext cx="1714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rgbClr val="266887"/>
                </a:solidFill>
                <a:latin typeface="Poppins SemiBold"/>
                <a:ea typeface="Poppins SemiBold"/>
                <a:cs typeface="Poppins SemiBold"/>
                <a:sym typeface="Poppins SemiBold"/>
              </a:rPr>
              <a:t>Mercado</a:t>
            </a:r>
            <a:endParaRPr sz="900">
              <a:solidFill>
                <a:srgbClr val="266887"/>
              </a:solidFill>
              <a:latin typeface="Poppins SemiBold"/>
              <a:ea typeface="Poppins SemiBold"/>
              <a:cs typeface="Poppins SemiBold"/>
              <a:sym typeface="Poppins SemiBold"/>
            </a:endParaRPr>
          </a:p>
        </p:txBody>
      </p:sp>
      <p:pic>
        <p:nvPicPr>
          <p:cNvPr id="573" name="Google Shape;573;p47"/>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574" name="Google Shape;574;p47"/>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25</a:t>
            </a:fld>
            <a:endParaRPr sz="1000">
              <a:solidFill>
                <a:schemeClr val="dk1"/>
              </a:solidFill>
              <a:latin typeface="Poppins Medium"/>
              <a:ea typeface="Poppins Medium"/>
              <a:cs typeface="Poppins Medium"/>
              <a:sym typeface="Poppins Medium"/>
            </a:endParaRPr>
          </a:p>
        </p:txBody>
      </p:sp>
      <p:sp>
        <p:nvSpPr>
          <p:cNvPr id="575" name="Google Shape;575;p47"/>
          <p:cNvSpPr txBox="1"/>
          <p:nvPr/>
        </p:nvSpPr>
        <p:spPr>
          <a:xfrm>
            <a:off x="5238850" y="1177400"/>
            <a:ext cx="36195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i="1">
                <a:solidFill>
                  <a:schemeClr val="dk1"/>
                </a:solidFill>
                <a:latin typeface="Poppins"/>
                <a:ea typeface="Poppins"/>
                <a:cs typeface="Poppins"/>
                <a:sym typeface="Poppins"/>
              </a:rPr>
              <a:t>Mi duda viene de que la diferencia de precio que</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000" i="1">
                <a:solidFill>
                  <a:schemeClr val="dk1"/>
                </a:solidFill>
                <a:latin typeface="Poppins"/>
                <a:ea typeface="Poppins"/>
                <a:cs typeface="Poppins"/>
                <a:sym typeface="Poppins"/>
              </a:rPr>
              <a:t>puede venir por la forma de producir... No sé si</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000" i="1">
                <a:solidFill>
                  <a:schemeClr val="dk1"/>
                </a:solidFill>
                <a:latin typeface="Poppins"/>
                <a:ea typeface="Poppins"/>
                <a:cs typeface="Poppins"/>
                <a:sym typeface="Poppins"/>
              </a:rPr>
              <a:t>esa diferencia se están aprovechando de la moda</a:t>
            </a:r>
            <a:endParaRPr sz="10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00" i="1">
                <a:solidFill>
                  <a:schemeClr val="dk1"/>
                </a:solidFill>
                <a:latin typeface="Poppins"/>
                <a:ea typeface="Poppins"/>
                <a:cs typeface="Poppins"/>
                <a:sym typeface="Poppins"/>
              </a:rPr>
              <a:t>para subir el precio...</a:t>
            </a:r>
            <a:endParaRPr sz="1000" i="1">
              <a:solidFill>
                <a:schemeClr val="dk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8"/>
          <p:cNvPicPr preferRelativeResize="0"/>
          <p:nvPr/>
        </p:nvPicPr>
        <p:blipFill rotWithShape="1">
          <a:blip r:embed="rId3">
            <a:alphaModFix/>
          </a:blip>
          <a:srcRect t="19807"/>
          <a:stretch/>
        </p:blipFill>
        <p:spPr>
          <a:xfrm>
            <a:off x="0" y="0"/>
            <a:ext cx="9143998" cy="5183101"/>
          </a:xfrm>
          <a:prstGeom prst="rect">
            <a:avLst/>
          </a:prstGeom>
          <a:noFill/>
          <a:ln>
            <a:noFill/>
          </a:ln>
        </p:spPr>
      </p:pic>
      <p:sp>
        <p:nvSpPr>
          <p:cNvPr id="581" name="Google Shape;581;p48"/>
          <p:cNvSpPr txBox="1">
            <a:spLocks noGrp="1"/>
          </p:cNvSpPr>
          <p:nvPr>
            <p:ph type="title" idx="4294967295"/>
          </p:nvPr>
        </p:nvSpPr>
        <p:spPr>
          <a:xfrm>
            <a:off x="494947" y="428200"/>
            <a:ext cx="3872400" cy="6234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Apps para limitar desechos: un gran concepto</a:t>
            </a:r>
            <a:endParaRPr sz="2000" b="1">
              <a:solidFill>
                <a:srgbClr val="41BED0"/>
              </a:solidFill>
              <a:latin typeface="Poppins"/>
              <a:ea typeface="Poppins"/>
              <a:cs typeface="Poppins"/>
              <a:sym typeface="Poppins"/>
            </a:endParaRPr>
          </a:p>
        </p:txBody>
      </p:sp>
      <p:sp>
        <p:nvSpPr>
          <p:cNvPr id="582" name="Google Shape;582;p48"/>
          <p:cNvSpPr txBox="1"/>
          <p:nvPr/>
        </p:nvSpPr>
        <p:spPr>
          <a:xfrm>
            <a:off x="494949" y="1317125"/>
            <a:ext cx="39723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chemeClr val="dk1"/>
              </a:buClr>
              <a:buSzPts val="1100"/>
              <a:buFont typeface="Arial"/>
              <a:buNone/>
            </a:pPr>
            <a:r>
              <a:rPr lang="en-US" sz="1200">
                <a:solidFill>
                  <a:schemeClr val="dk1"/>
                </a:solidFill>
                <a:latin typeface="Poppins SemiBold"/>
                <a:ea typeface="Poppins SemiBold"/>
                <a:cs typeface="Poppins SemiBold"/>
                <a:sym typeface="Poppins SemiBold"/>
              </a:rPr>
              <a:t>¿Conoce aplicaciones digitales que sirven</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Clr>
                <a:schemeClr val="dk1"/>
              </a:buClr>
              <a:buSzPts val="1100"/>
              <a:buFont typeface="Arial"/>
              <a:buNone/>
            </a:pPr>
            <a:r>
              <a:rPr lang="en-US" sz="1200">
                <a:solidFill>
                  <a:schemeClr val="dk1"/>
                </a:solidFill>
                <a:latin typeface="Poppins SemiBold"/>
                <a:ea typeface="Poppins SemiBold"/>
                <a:cs typeface="Poppins SemiBold"/>
                <a:sym typeface="Poppins SemiBold"/>
              </a:rPr>
              <a:t>a establecimientos específicos para</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Clr>
                <a:schemeClr val="dk1"/>
              </a:buClr>
              <a:buSzPts val="1100"/>
              <a:buFont typeface="Arial"/>
              <a:buNone/>
            </a:pPr>
            <a:r>
              <a:rPr lang="en-US" sz="1200">
                <a:solidFill>
                  <a:schemeClr val="dk1"/>
                </a:solidFill>
                <a:latin typeface="Poppins SemiBold"/>
                <a:ea typeface="Poppins SemiBold"/>
                <a:cs typeface="Poppins SemiBold"/>
                <a:sym typeface="Poppins SemiBold"/>
              </a:rPr>
              <a:t>vender alimentos elaborados que van a</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Clr>
                <a:schemeClr val="dk1"/>
              </a:buClr>
              <a:buSzPts val="1100"/>
              <a:buFont typeface="Arial"/>
              <a:buNone/>
            </a:pPr>
            <a:r>
              <a:rPr lang="en-US" sz="1200">
                <a:solidFill>
                  <a:schemeClr val="dk1"/>
                </a:solidFill>
                <a:latin typeface="Poppins SemiBold"/>
                <a:ea typeface="Poppins SemiBold"/>
                <a:cs typeface="Poppins SemiBold"/>
                <a:sym typeface="Poppins SemiBold"/>
              </a:rPr>
              <a:t>caducar o se van a desechar, con ofertas</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Clr>
                <a:schemeClr val="dk1"/>
              </a:buClr>
              <a:buSzPts val="1100"/>
              <a:buFont typeface="Arial"/>
              <a:buNone/>
            </a:pPr>
            <a:r>
              <a:rPr lang="en-US" sz="1200">
                <a:solidFill>
                  <a:schemeClr val="dk1"/>
                </a:solidFill>
                <a:latin typeface="Poppins SemiBold"/>
                <a:ea typeface="Poppins SemiBold"/>
                <a:cs typeface="Poppins SemiBold"/>
                <a:sym typeface="Poppins SemiBold"/>
              </a:rPr>
              <a:t>de precio especiales?</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None/>
            </a:pPr>
            <a:endParaRPr sz="1200">
              <a:solidFill>
                <a:schemeClr val="dk1"/>
              </a:solidFill>
              <a:latin typeface="Poppins SemiBold"/>
              <a:ea typeface="Poppins SemiBold"/>
              <a:cs typeface="Poppins SemiBold"/>
              <a:sym typeface="Poppins SemiBold"/>
            </a:endParaRPr>
          </a:p>
        </p:txBody>
      </p:sp>
      <p:pic>
        <p:nvPicPr>
          <p:cNvPr id="583" name="Google Shape;583;p48"/>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584" name="Google Shape;584;p48"/>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26</a:t>
            </a:fld>
            <a:endParaRPr sz="1000">
              <a:solidFill>
                <a:schemeClr val="dk1"/>
              </a:solidFill>
              <a:latin typeface="Poppins Medium"/>
              <a:ea typeface="Poppins Medium"/>
              <a:cs typeface="Poppins Medium"/>
              <a:sym typeface="Poppins Medium"/>
            </a:endParaRPr>
          </a:p>
        </p:txBody>
      </p:sp>
      <p:sp>
        <p:nvSpPr>
          <p:cNvPr id="585" name="Google Shape;585;p48"/>
          <p:cNvSpPr txBox="1"/>
          <p:nvPr/>
        </p:nvSpPr>
        <p:spPr>
          <a:xfrm>
            <a:off x="4802899" y="1383800"/>
            <a:ext cx="39723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SzPts val="1100"/>
              <a:buNone/>
            </a:pPr>
            <a:r>
              <a:rPr lang="en-US" sz="1200">
                <a:solidFill>
                  <a:schemeClr val="dk1"/>
                </a:solidFill>
                <a:latin typeface="Poppins SemiBold"/>
                <a:ea typeface="Poppins SemiBold"/>
                <a:cs typeface="Poppins SemiBold"/>
                <a:sym typeface="Poppins SemiBold"/>
              </a:rPr>
              <a:t>Aunque nunca las haya utilizado ¿qué opina</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SzPts val="1100"/>
              <a:buNone/>
            </a:pPr>
            <a:r>
              <a:rPr lang="en-US" sz="1200">
                <a:solidFill>
                  <a:schemeClr val="dk1"/>
                </a:solidFill>
                <a:latin typeface="Poppins SemiBold"/>
                <a:ea typeface="Poppins SemiBold"/>
                <a:cs typeface="Poppins SemiBold"/>
                <a:sym typeface="Poppins SemiBold"/>
              </a:rPr>
              <a:t>de estos servicios, diría que...?</a:t>
            </a:r>
            <a:endParaRPr sz="1200">
              <a:solidFill>
                <a:schemeClr val="dk1"/>
              </a:solidFill>
              <a:latin typeface="Poppins SemiBold"/>
              <a:ea typeface="Poppins SemiBold"/>
              <a:cs typeface="Poppins SemiBold"/>
              <a:sym typeface="Poppins SemiBold"/>
            </a:endParaRPr>
          </a:p>
          <a:p>
            <a:pPr marL="0" marR="0" lvl="0" indent="0" algn="l" rtl="0">
              <a:spcBef>
                <a:spcPts val="0"/>
              </a:spcBef>
              <a:spcAft>
                <a:spcPts val="0"/>
              </a:spcAft>
              <a:buNone/>
            </a:pPr>
            <a:endParaRPr sz="1200">
              <a:solidFill>
                <a:schemeClr val="dk1"/>
              </a:solidFill>
              <a:latin typeface="Poppins SemiBold"/>
              <a:ea typeface="Poppins SemiBold"/>
              <a:cs typeface="Poppins SemiBold"/>
              <a:sym typeface="Poppins SemiBold"/>
            </a:endParaRPr>
          </a:p>
        </p:txBody>
      </p:sp>
      <p:pic>
        <p:nvPicPr>
          <p:cNvPr id="586" name="Google Shape;586;p48"/>
          <p:cNvPicPr preferRelativeResize="0"/>
          <p:nvPr/>
        </p:nvPicPr>
        <p:blipFill>
          <a:blip r:embed="rId5">
            <a:alphaModFix/>
          </a:blip>
          <a:stretch>
            <a:fillRect/>
          </a:stretch>
        </p:blipFill>
        <p:spPr>
          <a:xfrm>
            <a:off x="4734025" y="2232732"/>
            <a:ext cx="4110049" cy="2335387"/>
          </a:xfrm>
          <a:prstGeom prst="rect">
            <a:avLst/>
          </a:prstGeom>
          <a:noFill/>
          <a:ln>
            <a:noFill/>
          </a:ln>
        </p:spPr>
      </p:pic>
      <p:pic>
        <p:nvPicPr>
          <p:cNvPr id="587" name="Google Shape;587;p48"/>
          <p:cNvPicPr preferRelativeResize="0"/>
          <p:nvPr/>
        </p:nvPicPr>
        <p:blipFill>
          <a:blip r:embed="rId6">
            <a:alphaModFix/>
          </a:blip>
          <a:stretch>
            <a:fillRect/>
          </a:stretch>
        </p:blipFill>
        <p:spPr>
          <a:xfrm>
            <a:off x="647600" y="2656100"/>
            <a:ext cx="2971999" cy="2371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9"/>
          <p:cNvSpPr txBox="1">
            <a:spLocks noGrp="1"/>
          </p:cNvSpPr>
          <p:nvPr>
            <p:ph type="title" idx="4294967295"/>
          </p:nvPr>
        </p:nvSpPr>
        <p:spPr>
          <a:xfrm>
            <a:off x="494950" y="428200"/>
            <a:ext cx="3296100" cy="11775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chemeClr val="dk1"/>
              </a:buClr>
              <a:buSzPts val="1100"/>
              <a:buFont typeface="Arial"/>
              <a:buNone/>
            </a:pPr>
            <a:r>
              <a:rPr lang="en-US" sz="2000" b="1">
                <a:solidFill>
                  <a:srgbClr val="41BED0"/>
                </a:solidFill>
                <a:latin typeface="Poppins"/>
                <a:ea typeface="Poppins"/>
                <a:cs typeface="Poppins"/>
                <a:sym typeface="Poppins"/>
              </a:rPr>
              <a:t>La sostenibilidad también importa,</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100"/>
              <a:buFont typeface="Arial"/>
              <a:buNone/>
            </a:pPr>
            <a:r>
              <a:rPr lang="en-US" sz="2000" b="1">
                <a:solidFill>
                  <a:srgbClr val="41BED0"/>
                </a:solidFill>
                <a:latin typeface="Poppins"/>
                <a:ea typeface="Poppins"/>
                <a:cs typeface="Poppins"/>
                <a:sym typeface="Poppins"/>
              </a:rPr>
              <a:t>no solo la calidad </a:t>
            </a:r>
            <a:endParaRPr sz="20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100"/>
              <a:buFont typeface="Arial"/>
              <a:buNone/>
            </a:pPr>
            <a:r>
              <a:rPr lang="en-US" sz="2000" b="1">
                <a:solidFill>
                  <a:srgbClr val="41BED0"/>
                </a:solidFill>
                <a:latin typeface="Poppins"/>
                <a:ea typeface="Poppins"/>
                <a:cs typeface="Poppins"/>
                <a:sym typeface="Poppins"/>
              </a:rPr>
              <a:t>o el sabor</a:t>
            </a:r>
            <a:endParaRPr sz="2000" b="1">
              <a:solidFill>
                <a:srgbClr val="41BED0"/>
              </a:solidFill>
              <a:latin typeface="Poppins"/>
              <a:ea typeface="Poppins"/>
              <a:cs typeface="Poppins"/>
              <a:sym typeface="Poppins"/>
            </a:endParaRPr>
          </a:p>
        </p:txBody>
      </p:sp>
      <p:pic>
        <p:nvPicPr>
          <p:cNvPr id="593" name="Google Shape;593;p49"/>
          <p:cNvPicPr preferRelativeResize="0"/>
          <p:nvPr/>
        </p:nvPicPr>
        <p:blipFill rotWithShape="1">
          <a:blip r:embed="rId3">
            <a:alphaModFix/>
          </a:blip>
          <a:srcRect r="1224" b="1009"/>
          <a:stretch/>
        </p:blipFill>
        <p:spPr>
          <a:xfrm>
            <a:off x="802700" y="818800"/>
            <a:ext cx="7446050" cy="4010725"/>
          </a:xfrm>
          <a:prstGeom prst="rect">
            <a:avLst/>
          </a:prstGeom>
          <a:noFill/>
          <a:ln>
            <a:noFill/>
          </a:ln>
        </p:spPr>
      </p:pic>
      <p:pic>
        <p:nvPicPr>
          <p:cNvPr id="594" name="Google Shape;594;p49"/>
          <p:cNvPicPr preferRelativeResize="0"/>
          <p:nvPr/>
        </p:nvPicPr>
        <p:blipFill>
          <a:blip r:embed="rId4">
            <a:alphaModFix/>
          </a:blip>
          <a:stretch>
            <a:fillRect/>
          </a:stretch>
        </p:blipFill>
        <p:spPr>
          <a:xfrm>
            <a:off x="7160475" y="263750"/>
            <a:ext cx="1683600" cy="358335"/>
          </a:xfrm>
          <a:prstGeom prst="rect">
            <a:avLst/>
          </a:prstGeom>
          <a:noFill/>
          <a:ln>
            <a:noFill/>
          </a:ln>
        </p:spPr>
      </p:pic>
      <p:sp>
        <p:nvSpPr>
          <p:cNvPr id="595" name="Google Shape;595;p49"/>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27</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50"/>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602" name="Google Shape;602;p50"/>
          <p:cNvSpPr txBox="1"/>
          <p:nvPr/>
        </p:nvSpPr>
        <p:spPr>
          <a:xfrm>
            <a:off x="1143100" y="2305500"/>
            <a:ext cx="70296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b="1">
                <a:solidFill>
                  <a:schemeClr val="dk1"/>
                </a:solidFill>
                <a:latin typeface="Poppins"/>
                <a:ea typeface="Poppins"/>
                <a:cs typeface="Poppins"/>
                <a:sym typeface="Poppins"/>
              </a:rPr>
              <a:t>Una orientación…</a:t>
            </a:r>
            <a:endParaRPr sz="4100" b="1">
              <a:solidFill>
                <a:schemeClr val="dk1"/>
              </a:solidFill>
              <a:latin typeface="Poppins"/>
              <a:ea typeface="Poppins"/>
              <a:cs typeface="Poppins"/>
              <a:sym typeface="Poppins"/>
            </a:endParaRPr>
          </a:p>
        </p:txBody>
      </p:sp>
      <p:pic>
        <p:nvPicPr>
          <p:cNvPr id="603" name="Google Shape;603;p50"/>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604" name="Google Shape;604;p50"/>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605" name="Google Shape;605;p50"/>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606" name="Google Shape;606;p50"/>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1"/>
          <p:cNvSpPr/>
          <p:nvPr/>
        </p:nvSpPr>
        <p:spPr>
          <a:xfrm>
            <a:off x="-73500" y="914750"/>
            <a:ext cx="9220200" cy="3962400"/>
          </a:xfrm>
          <a:prstGeom prst="rect">
            <a:avLst/>
          </a:prstGeom>
          <a:solidFill>
            <a:srgbClr val="F9BF24">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1"/>
          <p:cNvSpPr txBox="1"/>
          <p:nvPr/>
        </p:nvSpPr>
        <p:spPr>
          <a:xfrm>
            <a:off x="7595515" y="2615159"/>
            <a:ext cx="16836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3DA491"/>
                </a:solidFill>
                <a:latin typeface="Poppins"/>
                <a:ea typeface="Poppins"/>
                <a:cs typeface="Poppins"/>
                <a:sym typeface="Poppins"/>
              </a:rPr>
              <a:t>Comportamiento sostenible</a:t>
            </a:r>
            <a:endParaRPr sz="1100" b="1">
              <a:solidFill>
                <a:srgbClr val="3DA491"/>
              </a:solidFill>
              <a:latin typeface="Poppins"/>
              <a:ea typeface="Poppins"/>
              <a:cs typeface="Poppins"/>
              <a:sym typeface="Poppins"/>
            </a:endParaRPr>
          </a:p>
        </p:txBody>
      </p:sp>
      <p:cxnSp>
        <p:nvCxnSpPr>
          <p:cNvPr id="613" name="Google Shape;613;p51"/>
          <p:cNvCxnSpPr>
            <a:endCxn id="614" idx="2"/>
          </p:cNvCxnSpPr>
          <p:nvPr/>
        </p:nvCxnSpPr>
        <p:spPr>
          <a:xfrm rot="10800000" flipH="1">
            <a:off x="1316750" y="2868197"/>
            <a:ext cx="3188400" cy="6300"/>
          </a:xfrm>
          <a:prstGeom prst="straightConnector1">
            <a:avLst/>
          </a:prstGeom>
          <a:noFill/>
          <a:ln w="57150" cap="flat" cmpd="sng">
            <a:solidFill>
              <a:srgbClr val="3DA491"/>
            </a:solidFill>
            <a:prstDash val="solid"/>
            <a:miter lim="800000"/>
            <a:headEnd type="oval" w="med" len="med"/>
            <a:tailEnd type="stealth" w="med" len="med"/>
          </a:ln>
        </p:spPr>
      </p:cxnSp>
      <p:cxnSp>
        <p:nvCxnSpPr>
          <p:cNvPr id="615" name="Google Shape;615;p51"/>
          <p:cNvCxnSpPr/>
          <p:nvPr/>
        </p:nvCxnSpPr>
        <p:spPr>
          <a:xfrm>
            <a:off x="7077125" y="2830550"/>
            <a:ext cx="518400" cy="7800"/>
          </a:xfrm>
          <a:prstGeom prst="straightConnector1">
            <a:avLst/>
          </a:prstGeom>
          <a:noFill/>
          <a:ln w="57150" cap="flat" cmpd="sng">
            <a:solidFill>
              <a:srgbClr val="3DA491"/>
            </a:solidFill>
            <a:prstDash val="solid"/>
            <a:miter lim="800000"/>
            <a:headEnd type="none" w="sm" len="sm"/>
            <a:tailEnd type="stealth" w="med" len="med"/>
          </a:ln>
        </p:spPr>
      </p:cxnSp>
      <p:sp>
        <p:nvSpPr>
          <p:cNvPr id="616" name="Google Shape;616;p51"/>
          <p:cNvSpPr txBox="1"/>
          <p:nvPr/>
        </p:nvSpPr>
        <p:spPr>
          <a:xfrm>
            <a:off x="222140" y="2655266"/>
            <a:ext cx="11220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Valores y actitudes</a:t>
            </a:r>
            <a:endParaRPr sz="1100">
              <a:latin typeface="Poppins"/>
              <a:ea typeface="Poppins"/>
              <a:cs typeface="Poppins"/>
              <a:sym typeface="Poppins"/>
            </a:endParaRPr>
          </a:p>
        </p:txBody>
      </p:sp>
      <p:sp>
        <p:nvSpPr>
          <p:cNvPr id="617" name="Google Shape;617;p51"/>
          <p:cNvSpPr txBox="1"/>
          <p:nvPr/>
        </p:nvSpPr>
        <p:spPr>
          <a:xfrm>
            <a:off x="1809053" y="2044356"/>
            <a:ext cx="8247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Hábitos</a:t>
            </a:r>
            <a:endParaRPr sz="1100">
              <a:latin typeface="Poppins"/>
              <a:ea typeface="Poppins"/>
              <a:cs typeface="Poppins"/>
              <a:sym typeface="Poppins"/>
            </a:endParaRPr>
          </a:p>
        </p:txBody>
      </p:sp>
      <p:sp>
        <p:nvSpPr>
          <p:cNvPr id="618" name="Google Shape;618;p51"/>
          <p:cNvSpPr txBox="1"/>
          <p:nvPr/>
        </p:nvSpPr>
        <p:spPr>
          <a:xfrm>
            <a:off x="1603679" y="3435850"/>
            <a:ext cx="9261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Sesgos </a:t>
            </a:r>
            <a:endParaRPr sz="1200">
              <a:solidFill>
                <a:schemeClr val="accent2"/>
              </a:solidFill>
              <a:latin typeface="Poppins"/>
              <a:ea typeface="Poppins"/>
              <a:cs typeface="Poppins"/>
              <a:sym typeface="Poppins"/>
            </a:endParaRPr>
          </a:p>
          <a:p>
            <a:pPr marL="0" marR="0" lvl="0" indent="0" algn="l" rtl="0">
              <a:spcBef>
                <a:spcPts val="0"/>
              </a:spcBef>
              <a:spcAft>
                <a:spcPts val="0"/>
              </a:spcAft>
              <a:buNone/>
            </a:pPr>
            <a:r>
              <a:rPr lang="en-US" sz="1200">
                <a:solidFill>
                  <a:schemeClr val="accent2"/>
                </a:solidFill>
                <a:latin typeface="Poppins"/>
                <a:ea typeface="Poppins"/>
                <a:cs typeface="Poppins"/>
                <a:sym typeface="Poppins"/>
              </a:rPr>
              <a:t>cognitivos</a:t>
            </a:r>
            <a:endParaRPr sz="1100">
              <a:latin typeface="Poppins"/>
              <a:ea typeface="Poppins"/>
              <a:cs typeface="Poppins"/>
              <a:sym typeface="Poppins"/>
            </a:endParaRPr>
          </a:p>
        </p:txBody>
      </p:sp>
      <p:sp>
        <p:nvSpPr>
          <p:cNvPr id="619" name="Google Shape;619;p51"/>
          <p:cNvSpPr txBox="1"/>
          <p:nvPr/>
        </p:nvSpPr>
        <p:spPr>
          <a:xfrm>
            <a:off x="4402024" y="3402173"/>
            <a:ext cx="13392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Normas institucionales</a:t>
            </a:r>
            <a:endParaRPr sz="1100">
              <a:latin typeface="Poppins"/>
              <a:ea typeface="Poppins"/>
              <a:cs typeface="Poppins"/>
              <a:sym typeface="Poppins"/>
            </a:endParaRPr>
          </a:p>
        </p:txBody>
      </p:sp>
      <p:sp>
        <p:nvSpPr>
          <p:cNvPr id="620" name="Google Shape;620;p51"/>
          <p:cNvSpPr txBox="1"/>
          <p:nvPr/>
        </p:nvSpPr>
        <p:spPr>
          <a:xfrm>
            <a:off x="4270775" y="1893113"/>
            <a:ext cx="14706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Condiciones materiales</a:t>
            </a:r>
            <a:endParaRPr sz="1100">
              <a:latin typeface="Poppins"/>
              <a:ea typeface="Poppins"/>
              <a:cs typeface="Poppins"/>
              <a:sym typeface="Poppins"/>
            </a:endParaRPr>
          </a:p>
        </p:txBody>
      </p:sp>
      <p:sp>
        <p:nvSpPr>
          <p:cNvPr id="621" name="Google Shape;621;p51"/>
          <p:cNvSpPr txBox="1"/>
          <p:nvPr/>
        </p:nvSpPr>
        <p:spPr>
          <a:xfrm>
            <a:off x="2971275" y="2331700"/>
            <a:ext cx="11577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Información y discursos</a:t>
            </a:r>
            <a:endParaRPr sz="1100">
              <a:latin typeface="Poppins"/>
              <a:ea typeface="Poppins"/>
              <a:cs typeface="Poppins"/>
              <a:sym typeface="Poppins"/>
            </a:endParaRPr>
          </a:p>
        </p:txBody>
      </p:sp>
      <p:sp>
        <p:nvSpPr>
          <p:cNvPr id="622" name="Google Shape;622;p51"/>
          <p:cNvSpPr txBox="1"/>
          <p:nvPr/>
        </p:nvSpPr>
        <p:spPr>
          <a:xfrm>
            <a:off x="5758658" y="2539850"/>
            <a:ext cx="13776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Estrategias y condiciones de mercado y servicios</a:t>
            </a:r>
            <a:endParaRPr sz="1100">
              <a:latin typeface="Poppins"/>
              <a:ea typeface="Poppins"/>
              <a:cs typeface="Poppins"/>
              <a:sym typeface="Poppins"/>
            </a:endParaRPr>
          </a:p>
        </p:txBody>
      </p:sp>
      <p:sp>
        <p:nvSpPr>
          <p:cNvPr id="623" name="Google Shape;623;p51"/>
          <p:cNvSpPr txBox="1"/>
          <p:nvPr/>
        </p:nvSpPr>
        <p:spPr>
          <a:xfrm>
            <a:off x="2942999" y="3006225"/>
            <a:ext cx="11220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Experiencias y emociones</a:t>
            </a:r>
            <a:endParaRPr sz="1100">
              <a:latin typeface="Poppins"/>
              <a:ea typeface="Poppins"/>
              <a:cs typeface="Poppins"/>
              <a:sym typeface="Poppins"/>
            </a:endParaRPr>
          </a:p>
        </p:txBody>
      </p:sp>
      <p:sp>
        <p:nvSpPr>
          <p:cNvPr id="624" name="Google Shape;624;p51"/>
          <p:cNvSpPr txBox="1"/>
          <p:nvPr/>
        </p:nvSpPr>
        <p:spPr>
          <a:xfrm>
            <a:off x="238217" y="3247987"/>
            <a:ext cx="13146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accent1"/>
              </a:buClr>
              <a:buSzPts val="1100"/>
              <a:buFont typeface="Calibri"/>
              <a:buNone/>
            </a:pPr>
            <a:r>
              <a:rPr lang="en-US" sz="1100" b="1">
                <a:solidFill>
                  <a:srgbClr val="3DA491"/>
                </a:solidFill>
                <a:latin typeface="Poppins"/>
                <a:ea typeface="Poppins"/>
                <a:cs typeface="Poppins"/>
                <a:sym typeface="Poppins"/>
              </a:rPr>
              <a:t>Buscar la transversalidad</a:t>
            </a:r>
            <a:endParaRPr sz="1100" b="1">
              <a:solidFill>
                <a:srgbClr val="3DA491"/>
              </a:solidFill>
              <a:latin typeface="Poppins"/>
              <a:ea typeface="Poppins"/>
              <a:cs typeface="Poppins"/>
              <a:sym typeface="Poppins"/>
            </a:endParaRPr>
          </a:p>
        </p:txBody>
      </p:sp>
      <p:sp>
        <p:nvSpPr>
          <p:cNvPr id="625" name="Google Shape;625;p51"/>
          <p:cNvSpPr txBox="1"/>
          <p:nvPr/>
        </p:nvSpPr>
        <p:spPr>
          <a:xfrm>
            <a:off x="6184940" y="1195355"/>
            <a:ext cx="14706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41BED0"/>
                </a:solidFill>
                <a:latin typeface="Poppins Medium"/>
                <a:ea typeface="Poppins Medium"/>
                <a:cs typeface="Poppins Medium"/>
                <a:sym typeface="Poppins Medium"/>
              </a:rPr>
              <a:t>Ofertas, no sacrificios y cambiar el sistema de producción</a:t>
            </a:r>
            <a:endParaRPr sz="1000">
              <a:solidFill>
                <a:srgbClr val="41BED0"/>
              </a:solidFill>
              <a:latin typeface="Poppins Medium"/>
              <a:ea typeface="Poppins Medium"/>
              <a:cs typeface="Poppins Medium"/>
              <a:sym typeface="Poppins Medium"/>
            </a:endParaRPr>
          </a:p>
        </p:txBody>
      </p:sp>
      <p:sp>
        <p:nvSpPr>
          <p:cNvPr id="626" name="Google Shape;626;p51"/>
          <p:cNvSpPr txBox="1"/>
          <p:nvPr/>
        </p:nvSpPr>
        <p:spPr>
          <a:xfrm>
            <a:off x="1660008" y="1179278"/>
            <a:ext cx="1223700" cy="684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accent1"/>
              </a:buClr>
              <a:buSzPts val="900"/>
              <a:buFont typeface="Calibri"/>
              <a:buNone/>
            </a:pPr>
            <a:r>
              <a:rPr lang="en-US" sz="1000">
                <a:solidFill>
                  <a:srgbClr val="41BED0"/>
                </a:solidFill>
                <a:latin typeface="Poppins Medium"/>
                <a:ea typeface="Poppins Medium"/>
                <a:cs typeface="Poppins Medium"/>
                <a:sym typeface="Poppins Medium"/>
              </a:rPr>
              <a:t>Rehacer los hábitos de consumo y desechos</a:t>
            </a:r>
            <a:endParaRPr sz="1000">
              <a:solidFill>
                <a:srgbClr val="41BED0"/>
              </a:solidFill>
              <a:latin typeface="Poppins Medium"/>
              <a:ea typeface="Poppins Medium"/>
              <a:cs typeface="Poppins Medium"/>
              <a:sym typeface="Poppins Medium"/>
            </a:endParaRPr>
          </a:p>
        </p:txBody>
      </p:sp>
      <p:sp>
        <p:nvSpPr>
          <p:cNvPr id="627" name="Google Shape;627;p51"/>
          <p:cNvSpPr txBox="1"/>
          <p:nvPr/>
        </p:nvSpPr>
        <p:spPr>
          <a:xfrm>
            <a:off x="2968174" y="1212119"/>
            <a:ext cx="12858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41BED0"/>
                </a:solidFill>
                <a:latin typeface="Poppins Medium"/>
                <a:ea typeface="Poppins Medium"/>
                <a:cs typeface="Poppins Medium"/>
                <a:sym typeface="Poppins Medium"/>
              </a:rPr>
              <a:t>Comunicación legitimadora</a:t>
            </a:r>
            <a:endParaRPr sz="1000">
              <a:solidFill>
                <a:srgbClr val="41BED0"/>
              </a:solidFill>
              <a:latin typeface="Poppins Medium"/>
              <a:ea typeface="Poppins Medium"/>
              <a:cs typeface="Poppins Medium"/>
              <a:sym typeface="Poppins Medium"/>
            </a:endParaRPr>
          </a:p>
        </p:txBody>
      </p:sp>
      <p:sp>
        <p:nvSpPr>
          <p:cNvPr id="628" name="Google Shape;628;p51"/>
          <p:cNvSpPr txBox="1"/>
          <p:nvPr/>
        </p:nvSpPr>
        <p:spPr>
          <a:xfrm>
            <a:off x="1575325" y="4045775"/>
            <a:ext cx="13776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41BED0"/>
                </a:solidFill>
                <a:latin typeface="Poppins Medium"/>
                <a:ea typeface="Poppins Medium"/>
                <a:cs typeface="Poppins Medium"/>
                <a:sym typeface="Poppins Medium"/>
              </a:rPr>
              <a:t>Imagen social positiva y favorecer el cálculo</a:t>
            </a:r>
            <a:endParaRPr sz="1000">
              <a:solidFill>
                <a:srgbClr val="41BED0"/>
              </a:solidFill>
              <a:latin typeface="Poppins Medium"/>
              <a:ea typeface="Poppins Medium"/>
              <a:cs typeface="Poppins Medium"/>
              <a:sym typeface="Poppins Medium"/>
            </a:endParaRPr>
          </a:p>
        </p:txBody>
      </p:sp>
      <p:sp>
        <p:nvSpPr>
          <p:cNvPr id="629" name="Google Shape;629;p51"/>
          <p:cNvSpPr txBox="1"/>
          <p:nvPr/>
        </p:nvSpPr>
        <p:spPr>
          <a:xfrm>
            <a:off x="3028492" y="4088009"/>
            <a:ext cx="1165200" cy="377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accent1"/>
              </a:buClr>
              <a:buSzPts val="900"/>
              <a:buFont typeface="Calibri"/>
              <a:buNone/>
            </a:pPr>
            <a:r>
              <a:rPr lang="en-US" sz="1000">
                <a:solidFill>
                  <a:srgbClr val="41BED0"/>
                </a:solidFill>
                <a:latin typeface="Poppins Medium"/>
                <a:ea typeface="Poppins Medium"/>
                <a:cs typeface="Poppins Medium"/>
                <a:sym typeface="Poppins Medium"/>
              </a:rPr>
              <a:t>Marco de la ganancia</a:t>
            </a:r>
            <a:endParaRPr sz="1000">
              <a:solidFill>
                <a:srgbClr val="41BED0"/>
              </a:solidFill>
              <a:latin typeface="Poppins Medium"/>
              <a:ea typeface="Poppins Medium"/>
              <a:cs typeface="Poppins Medium"/>
              <a:sym typeface="Poppins Medium"/>
            </a:endParaRPr>
          </a:p>
        </p:txBody>
      </p:sp>
      <p:sp>
        <p:nvSpPr>
          <p:cNvPr id="630" name="Google Shape;630;p51"/>
          <p:cNvSpPr txBox="1"/>
          <p:nvPr/>
        </p:nvSpPr>
        <p:spPr>
          <a:xfrm>
            <a:off x="4572000" y="4157258"/>
            <a:ext cx="1165200" cy="377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41BED0"/>
                </a:solidFill>
                <a:latin typeface="Poppins Medium"/>
                <a:ea typeface="Poppins Medium"/>
                <a:cs typeface="Poppins Medium"/>
                <a:sym typeface="Poppins Medium"/>
              </a:rPr>
              <a:t>Normativa coherente</a:t>
            </a:r>
            <a:endParaRPr sz="1000">
              <a:solidFill>
                <a:srgbClr val="41BED0"/>
              </a:solidFill>
              <a:latin typeface="Poppins Medium"/>
              <a:ea typeface="Poppins Medium"/>
              <a:cs typeface="Poppins Medium"/>
              <a:sym typeface="Poppins Medium"/>
            </a:endParaRPr>
          </a:p>
        </p:txBody>
      </p:sp>
      <p:sp>
        <p:nvSpPr>
          <p:cNvPr id="631" name="Google Shape;631;p51"/>
          <p:cNvSpPr txBox="1"/>
          <p:nvPr/>
        </p:nvSpPr>
        <p:spPr>
          <a:xfrm>
            <a:off x="4492719" y="1165241"/>
            <a:ext cx="1157700" cy="2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41BED0"/>
                </a:solidFill>
                <a:latin typeface="Poppins Medium"/>
                <a:ea typeface="Poppins Medium"/>
                <a:cs typeface="Poppins Medium"/>
                <a:sym typeface="Poppins Medium"/>
              </a:rPr>
              <a:t>Transición justa</a:t>
            </a:r>
            <a:endParaRPr sz="1000">
              <a:solidFill>
                <a:srgbClr val="41BED0"/>
              </a:solidFill>
              <a:latin typeface="Poppins Medium"/>
              <a:ea typeface="Poppins Medium"/>
              <a:cs typeface="Poppins Medium"/>
              <a:sym typeface="Poppins Medium"/>
            </a:endParaRPr>
          </a:p>
        </p:txBody>
      </p:sp>
      <p:sp>
        <p:nvSpPr>
          <p:cNvPr id="632" name="Google Shape;632;p51"/>
          <p:cNvSpPr/>
          <p:nvPr/>
        </p:nvSpPr>
        <p:spPr>
          <a:xfrm>
            <a:off x="4516539" y="2403950"/>
            <a:ext cx="926100" cy="9261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txBox="1"/>
          <p:nvPr/>
        </p:nvSpPr>
        <p:spPr>
          <a:xfrm>
            <a:off x="4337663" y="2607800"/>
            <a:ext cx="1314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chemeClr val="lt1"/>
                </a:solidFill>
                <a:latin typeface="Poppins"/>
                <a:ea typeface="Poppins"/>
                <a:cs typeface="Poppins"/>
                <a:sym typeface="Poppins"/>
              </a:rPr>
              <a:t>Brecha contextual</a:t>
            </a:r>
            <a:endParaRPr sz="1100" b="1">
              <a:solidFill>
                <a:schemeClr val="lt1"/>
              </a:solidFill>
              <a:latin typeface="Poppins"/>
              <a:ea typeface="Poppins"/>
              <a:cs typeface="Poppins"/>
              <a:sym typeface="Poppins"/>
            </a:endParaRPr>
          </a:p>
          <a:p>
            <a:pPr marL="0" lvl="0" indent="0" algn="l" rtl="0">
              <a:spcBef>
                <a:spcPts val="0"/>
              </a:spcBef>
              <a:spcAft>
                <a:spcPts val="0"/>
              </a:spcAft>
              <a:buNone/>
            </a:pPr>
            <a:endParaRPr sz="1100" b="1">
              <a:solidFill>
                <a:schemeClr val="lt1"/>
              </a:solidFill>
              <a:latin typeface="Poppins"/>
              <a:ea typeface="Poppins"/>
              <a:cs typeface="Poppins"/>
              <a:sym typeface="Poppins"/>
            </a:endParaRPr>
          </a:p>
        </p:txBody>
      </p:sp>
      <p:sp>
        <p:nvSpPr>
          <p:cNvPr id="634" name="Google Shape;634;p51"/>
          <p:cNvSpPr/>
          <p:nvPr/>
        </p:nvSpPr>
        <p:spPr>
          <a:xfrm>
            <a:off x="1845677" y="2403950"/>
            <a:ext cx="926100" cy="9261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1"/>
          <p:cNvSpPr txBox="1"/>
          <p:nvPr/>
        </p:nvSpPr>
        <p:spPr>
          <a:xfrm>
            <a:off x="1642850" y="2587575"/>
            <a:ext cx="1314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chemeClr val="lt1"/>
                </a:solidFill>
                <a:latin typeface="Poppins"/>
                <a:ea typeface="Poppins"/>
                <a:cs typeface="Poppins"/>
                <a:sym typeface="Poppins"/>
              </a:rPr>
              <a:t>Brecha psicosocial</a:t>
            </a:r>
            <a:endParaRPr sz="1100" b="1">
              <a:solidFill>
                <a:schemeClr val="lt1"/>
              </a:solidFill>
              <a:latin typeface="Poppins"/>
              <a:ea typeface="Poppins"/>
              <a:cs typeface="Poppins"/>
              <a:sym typeface="Poppins"/>
            </a:endParaRPr>
          </a:p>
          <a:p>
            <a:pPr marL="0" lvl="0" indent="0" algn="ctr" rtl="0">
              <a:spcBef>
                <a:spcPts val="0"/>
              </a:spcBef>
              <a:spcAft>
                <a:spcPts val="0"/>
              </a:spcAft>
              <a:buNone/>
            </a:pPr>
            <a:endParaRPr sz="1100" b="1">
              <a:solidFill>
                <a:schemeClr val="lt1"/>
              </a:solidFill>
              <a:latin typeface="Poppins"/>
              <a:ea typeface="Poppins"/>
              <a:cs typeface="Poppins"/>
              <a:sym typeface="Poppins"/>
            </a:endParaRPr>
          </a:p>
        </p:txBody>
      </p:sp>
      <p:sp>
        <p:nvSpPr>
          <p:cNvPr id="636" name="Google Shape;636;p51"/>
          <p:cNvSpPr txBox="1">
            <a:spLocks noGrp="1"/>
          </p:cNvSpPr>
          <p:nvPr>
            <p:ph type="title"/>
          </p:nvPr>
        </p:nvSpPr>
        <p:spPr>
          <a:xfrm>
            <a:off x="494952" y="428200"/>
            <a:ext cx="6511500" cy="3186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a:solidFill>
                  <a:srgbClr val="41BED0"/>
                </a:solidFill>
                <a:latin typeface="Poppins"/>
                <a:ea typeface="Poppins"/>
                <a:cs typeface="Poppins"/>
                <a:sym typeface="Poppins"/>
              </a:rPr>
              <a:t>Acciones que permiten superar la brecha a la acción</a:t>
            </a:r>
            <a:endParaRPr sz="1800" b="1">
              <a:solidFill>
                <a:srgbClr val="41BED0"/>
              </a:solidFill>
              <a:latin typeface="Poppins"/>
              <a:ea typeface="Poppins"/>
              <a:cs typeface="Poppins"/>
              <a:sym typeface="Poppins"/>
            </a:endParaRPr>
          </a:p>
        </p:txBody>
      </p:sp>
      <p:pic>
        <p:nvPicPr>
          <p:cNvPr id="637" name="Google Shape;637;p51"/>
          <p:cNvPicPr preferRelativeResize="0"/>
          <p:nvPr/>
        </p:nvPicPr>
        <p:blipFill>
          <a:blip r:embed="rId3">
            <a:alphaModFix/>
          </a:blip>
          <a:stretch>
            <a:fillRect/>
          </a:stretch>
        </p:blipFill>
        <p:spPr>
          <a:xfrm>
            <a:off x="7160475" y="263750"/>
            <a:ext cx="1683600" cy="358335"/>
          </a:xfrm>
          <a:prstGeom prst="rect">
            <a:avLst/>
          </a:prstGeom>
          <a:noFill/>
          <a:ln>
            <a:noFill/>
          </a:ln>
        </p:spPr>
      </p:pic>
      <p:cxnSp>
        <p:nvCxnSpPr>
          <p:cNvPr id="638" name="Google Shape;638;p51"/>
          <p:cNvCxnSpPr/>
          <p:nvPr/>
        </p:nvCxnSpPr>
        <p:spPr>
          <a:xfrm>
            <a:off x="5393850" y="2867000"/>
            <a:ext cx="325800" cy="0"/>
          </a:xfrm>
          <a:prstGeom prst="straightConnector1">
            <a:avLst/>
          </a:prstGeom>
          <a:noFill/>
          <a:ln w="76200" cap="flat" cmpd="sng">
            <a:solidFill>
              <a:srgbClr val="3DA49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5"/>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123" name="Google Shape;123;p25"/>
          <p:cNvSpPr txBox="1"/>
          <p:nvPr/>
        </p:nvSpPr>
        <p:spPr>
          <a:xfrm>
            <a:off x="1981200" y="2163900"/>
            <a:ext cx="4896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b="1">
                <a:solidFill>
                  <a:schemeClr val="dk1"/>
                </a:solidFill>
                <a:latin typeface="Poppins"/>
                <a:ea typeface="Poppins"/>
                <a:cs typeface="Poppins"/>
                <a:sym typeface="Poppins"/>
              </a:rPr>
              <a:t>Metodología</a:t>
            </a:r>
            <a:endParaRPr sz="4700"/>
          </a:p>
        </p:txBody>
      </p:sp>
      <p:pic>
        <p:nvPicPr>
          <p:cNvPr id="124" name="Google Shape;124;p25"/>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125" name="Google Shape;125;p25"/>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126" name="Google Shape;126;p25"/>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127" name="Google Shape;127;p25"/>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52"/>
          <p:cNvPicPr preferRelativeResize="0"/>
          <p:nvPr/>
        </p:nvPicPr>
        <p:blipFill rotWithShape="1">
          <a:blip r:embed="rId3">
            <a:alphaModFix/>
          </a:blip>
          <a:srcRect t="20413"/>
          <a:stretch/>
        </p:blipFill>
        <p:spPr>
          <a:xfrm>
            <a:off x="0" y="12350"/>
            <a:ext cx="9143998" cy="5143500"/>
          </a:xfrm>
          <a:prstGeom prst="rect">
            <a:avLst/>
          </a:prstGeom>
          <a:noFill/>
          <a:ln>
            <a:noFill/>
          </a:ln>
        </p:spPr>
      </p:pic>
      <p:sp>
        <p:nvSpPr>
          <p:cNvPr id="644" name="Google Shape;644;p52"/>
          <p:cNvSpPr/>
          <p:nvPr/>
        </p:nvSpPr>
        <p:spPr>
          <a:xfrm>
            <a:off x="1176100" y="2226725"/>
            <a:ext cx="1613100" cy="1089900"/>
          </a:xfrm>
          <a:prstGeom prst="homePlate">
            <a:avLst>
              <a:gd name="adj" fmla="val 50000"/>
            </a:avLst>
          </a:prstGeom>
          <a:noFill/>
          <a:ln w="19050" cap="flat" cmpd="sng">
            <a:solidFill>
              <a:srgbClr val="FBB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2"/>
          <p:cNvSpPr/>
          <p:nvPr/>
        </p:nvSpPr>
        <p:spPr>
          <a:xfrm rot="10800000">
            <a:off x="6415525" y="2226725"/>
            <a:ext cx="1613100" cy="1089900"/>
          </a:xfrm>
          <a:prstGeom prst="homePlate">
            <a:avLst>
              <a:gd name="adj" fmla="val 50000"/>
            </a:avLst>
          </a:prstGeom>
          <a:noFill/>
          <a:ln w="19050" cap="flat" cmpd="sng">
            <a:solidFill>
              <a:srgbClr val="FBB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2"/>
          <p:cNvSpPr txBox="1">
            <a:spLocks noGrp="1"/>
          </p:cNvSpPr>
          <p:nvPr>
            <p:ph type="sldNum" idx="4294967295"/>
          </p:nvPr>
        </p:nvSpPr>
        <p:spPr>
          <a:xfrm>
            <a:off x="8932905" y="4894334"/>
            <a:ext cx="237600" cy="14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647" name="Google Shape;647;p52"/>
          <p:cNvSpPr txBox="1">
            <a:spLocks noGrp="1"/>
          </p:cNvSpPr>
          <p:nvPr>
            <p:ph type="title"/>
          </p:nvPr>
        </p:nvSpPr>
        <p:spPr>
          <a:xfrm>
            <a:off x="494950" y="428200"/>
            <a:ext cx="3280200" cy="5679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a:solidFill>
                  <a:srgbClr val="41BED0"/>
                </a:solidFill>
                <a:latin typeface="Poppins"/>
                <a:ea typeface="Poppins"/>
                <a:cs typeface="Poppins"/>
                <a:sym typeface="Poppins"/>
              </a:rPr>
              <a:t>La paradoja de la alarma sobre el cambio climático</a:t>
            </a:r>
            <a:endParaRPr>
              <a:solidFill>
                <a:srgbClr val="41BED0"/>
              </a:solidFill>
              <a:latin typeface="Poppins"/>
              <a:ea typeface="Poppins"/>
              <a:cs typeface="Poppins"/>
              <a:sym typeface="Poppins"/>
            </a:endParaRPr>
          </a:p>
        </p:txBody>
      </p:sp>
      <p:sp>
        <p:nvSpPr>
          <p:cNvPr id="648" name="Google Shape;648;p52"/>
          <p:cNvSpPr txBox="1"/>
          <p:nvPr/>
        </p:nvSpPr>
        <p:spPr>
          <a:xfrm>
            <a:off x="467525" y="1117675"/>
            <a:ext cx="3819900" cy="738900"/>
          </a:xfrm>
          <a:prstGeom prst="rect">
            <a:avLst/>
          </a:prstGeom>
          <a:noFill/>
          <a:ln>
            <a:noFill/>
          </a:ln>
        </p:spPr>
        <p:txBody>
          <a:bodyPr spcFirstLastPara="1" wrap="square" lIns="91425" tIns="91425" rIns="91425" bIns="91425" anchor="t" anchorCtr="0">
            <a:spAutoFit/>
          </a:bodyPr>
          <a:lstStyle/>
          <a:p>
            <a:pPr marL="12700" lvl="0" indent="0" algn="l" rtl="0">
              <a:lnSpc>
                <a:spcPct val="130000"/>
              </a:lnSpc>
              <a:spcBef>
                <a:spcPts val="0"/>
              </a:spcBef>
              <a:spcAft>
                <a:spcPts val="0"/>
              </a:spcAft>
              <a:buNone/>
            </a:pPr>
            <a:r>
              <a:rPr lang="en-US" sz="1000">
                <a:solidFill>
                  <a:schemeClr val="dk1"/>
                </a:solidFill>
                <a:latin typeface="Poppins"/>
                <a:ea typeface="Poppins"/>
                <a:cs typeface="Poppins"/>
                <a:sym typeface="Poppins"/>
              </a:rPr>
              <a:t>Uno de los desafíos para las organizaciones consiste en saber trabajar dos aspectos que pueden entrar en contradicción y obstaculizar el paso a la acción.</a:t>
            </a:r>
            <a:endParaRPr sz="1000">
              <a:solidFill>
                <a:schemeClr val="dk1"/>
              </a:solidFill>
              <a:latin typeface="Poppins"/>
              <a:ea typeface="Poppins"/>
              <a:cs typeface="Poppins"/>
              <a:sym typeface="Poppins"/>
            </a:endParaRPr>
          </a:p>
        </p:txBody>
      </p:sp>
      <p:sp>
        <p:nvSpPr>
          <p:cNvPr id="649" name="Google Shape;649;p52"/>
          <p:cNvSpPr txBox="1"/>
          <p:nvPr/>
        </p:nvSpPr>
        <p:spPr>
          <a:xfrm>
            <a:off x="2891075" y="2461325"/>
            <a:ext cx="15711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No existe incentivo a la acción al no existir la percepción de gravedad</a:t>
            </a:r>
            <a:endParaRPr sz="1000">
              <a:latin typeface="Poppins"/>
              <a:ea typeface="Poppins"/>
              <a:cs typeface="Poppins"/>
              <a:sym typeface="Poppins"/>
            </a:endParaRPr>
          </a:p>
        </p:txBody>
      </p:sp>
      <p:sp>
        <p:nvSpPr>
          <p:cNvPr id="650" name="Google Shape;650;p52"/>
          <p:cNvSpPr txBox="1"/>
          <p:nvPr/>
        </p:nvSpPr>
        <p:spPr>
          <a:xfrm>
            <a:off x="4604025" y="2144060"/>
            <a:ext cx="1739400" cy="145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La alarma puede generar un marco emocional “depresor” que refuerce el duelo existente y, en ausencia de un modelo de sociedad sostenible alternativa, bloquea la acción.</a:t>
            </a:r>
            <a:endParaRPr sz="1000">
              <a:latin typeface="Poppins"/>
              <a:ea typeface="Poppins"/>
              <a:cs typeface="Poppins"/>
              <a:sym typeface="Poppins"/>
            </a:endParaRPr>
          </a:p>
        </p:txBody>
      </p:sp>
      <p:sp>
        <p:nvSpPr>
          <p:cNvPr id="651" name="Google Shape;651;p52"/>
          <p:cNvSpPr txBox="1"/>
          <p:nvPr/>
        </p:nvSpPr>
        <p:spPr>
          <a:xfrm>
            <a:off x="2032075" y="3903375"/>
            <a:ext cx="4941600" cy="8226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US" sz="1100" b="1">
                <a:solidFill>
                  <a:schemeClr val="dk1"/>
                </a:solidFill>
                <a:latin typeface="Poppins"/>
                <a:ea typeface="Poppins"/>
                <a:cs typeface="Poppins"/>
                <a:sym typeface="Poppins"/>
              </a:rPr>
              <a:t>Es necesario generar una situación en la que  la población sienta la necesidad de actuar para corregir el proceso de deterioro ambiental, pero a la vez que lo sienta como una salida orientada a la creación de una sociedad futura realizable.</a:t>
            </a:r>
            <a:endParaRPr sz="1100" b="1">
              <a:latin typeface="Poppins"/>
              <a:ea typeface="Poppins"/>
              <a:cs typeface="Poppins"/>
              <a:sym typeface="Poppins"/>
            </a:endParaRPr>
          </a:p>
        </p:txBody>
      </p:sp>
      <p:sp>
        <p:nvSpPr>
          <p:cNvPr id="652" name="Google Shape;652;p52"/>
          <p:cNvSpPr txBox="1"/>
          <p:nvPr/>
        </p:nvSpPr>
        <p:spPr>
          <a:xfrm>
            <a:off x="196375" y="2445525"/>
            <a:ext cx="2173200" cy="794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100">
                <a:solidFill>
                  <a:schemeClr val="dk1"/>
                </a:solidFill>
                <a:latin typeface="Poppins Medium"/>
                <a:ea typeface="Poppins Medium"/>
                <a:cs typeface="Poppins Medium"/>
                <a:sym typeface="Poppins Medium"/>
              </a:rPr>
              <a:t>En aquellos perfiles que no existe percepción de riesgo relevante  sobre el cambio climático</a:t>
            </a:r>
            <a:endParaRPr sz="1100">
              <a:solidFill>
                <a:schemeClr val="dk1"/>
              </a:solidFill>
              <a:latin typeface="Poppins Medium"/>
              <a:ea typeface="Poppins Medium"/>
              <a:cs typeface="Poppins Medium"/>
              <a:sym typeface="Poppins Medium"/>
            </a:endParaRPr>
          </a:p>
        </p:txBody>
      </p:sp>
      <p:sp>
        <p:nvSpPr>
          <p:cNvPr id="653" name="Google Shape;653;p52"/>
          <p:cNvSpPr txBox="1"/>
          <p:nvPr/>
        </p:nvSpPr>
        <p:spPr>
          <a:xfrm>
            <a:off x="6832375" y="2450825"/>
            <a:ext cx="2173200" cy="64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100">
                <a:solidFill>
                  <a:schemeClr val="dk1"/>
                </a:solidFill>
                <a:latin typeface="Poppins Medium"/>
                <a:ea typeface="Poppins Medium"/>
                <a:cs typeface="Poppins Medium"/>
                <a:sym typeface="Poppins Medium"/>
              </a:rPr>
              <a:t>Si se refuerza la sensación de alarma sobre el cambio climático</a:t>
            </a:r>
            <a:endParaRPr sz="1100">
              <a:solidFill>
                <a:schemeClr val="dk1"/>
              </a:solidFill>
              <a:latin typeface="Poppins Medium"/>
              <a:ea typeface="Poppins Medium"/>
              <a:cs typeface="Poppins Medium"/>
              <a:sym typeface="Poppins Medium"/>
            </a:endParaRPr>
          </a:p>
        </p:txBody>
      </p:sp>
      <p:pic>
        <p:nvPicPr>
          <p:cNvPr id="654" name="Google Shape;654;p52"/>
          <p:cNvPicPr preferRelativeResize="0"/>
          <p:nvPr/>
        </p:nvPicPr>
        <p:blipFill>
          <a:blip r:embed="rId4">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53"/>
          <p:cNvPicPr preferRelativeResize="0"/>
          <p:nvPr/>
        </p:nvPicPr>
        <p:blipFill>
          <a:blip r:embed="rId3">
            <a:alphaModFix/>
          </a:blip>
          <a:stretch>
            <a:fillRect/>
          </a:stretch>
        </p:blipFill>
        <p:spPr>
          <a:xfrm>
            <a:off x="-56050" y="-45475"/>
            <a:ext cx="7341237" cy="5188976"/>
          </a:xfrm>
          <a:prstGeom prst="rect">
            <a:avLst/>
          </a:prstGeom>
          <a:noFill/>
          <a:ln>
            <a:noFill/>
          </a:ln>
        </p:spPr>
      </p:pic>
      <p:sp>
        <p:nvSpPr>
          <p:cNvPr id="660" name="Google Shape;660;p53"/>
          <p:cNvSpPr/>
          <p:nvPr/>
        </p:nvSpPr>
        <p:spPr>
          <a:xfrm>
            <a:off x="3315325" y="1949900"/>
            <a:ext cx="2632500" cy="2949000"/>
          </a:xfrm>
          <a:prstGeom prst="rect">
            <a:avLst/>
          </a:prstGeom>
          <a:noFill/>
          <a:ln w="9525" cap="flat" cmpd="sng">
            <a:solidFill>
              <a:srgbClr val="3DA4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3"/>
          <p:cNvSpPr/>
          <p:nvPr/>
        </p:nvSpPr>
        <p:spPr>
          <a:xfrm>
            <a:off x="6241600" y="1949900"/>
            <a:ext cx="2632500" cy="2949000"/>
          </a:xfrm>
          <a:prstGeom prst="rect">
            <a:avLst/>
          </a:prstGeom>
          <a:noFill/>
          <a:ln w="9525" cap="flat" cmpd="sng">
            <a:solidFill>
              <a:srgbClr val="3DA4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3"/>
          <p:cNvSpPr txBox="1"/>
          <p:nvPr/>
        </p:nvSpPr>
        <p:spPr>
          <a:xfrm>
            <a:off x="494950" y="428200"/>
            <a:ext cx="3280200" cy="5679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None/>
            </a:pPr>
            <a:r>
              <a:rPr lang="en-US" sz="1800" b="1">
                <a:solidFill>
                  <a:srgbClr val="41BED0"/>
                </a:solidFill>
                <a:latin typeface="Poppins"/>
                <a:ea typeface="Poppins"/>
                <a:cs typeface="Poppins"/>
                <a:sym typeface="Poppins"/>
              </a:rPr>
              <a:t>Sostenibilidad y </a:t>
            </a:r>
            <a:endParaRPr sz="1800" b="1">
              <a:solidFill>
                <a:srgbClr val="41BED0"/>
              </a:solidFill>
              <a:latin typeface="Poppins"/>
              <a:ea typeface="Poppins"/>
              <a:cs typeface="Poppins"/>
              <a:sym typeface="Poppins"/>
            </a:endParaRPr>
          </a:p>
          <a:p>
            <a:pPr marL="0" lvl="0" indent="0" algn="l" rtl="0">
              <a:lnSpc>
                <a:spcPct val="90000"/>
              </a:lnSpc>
              <a:spcBef>
                <a:spcPts val="0"/>
              </a:spcBef>
              <a:spcAft>
                <a:spcPts val="0"/>
              </a:spcAft>
              <a:buNone/>
            </a:pPr>
            <a:r>
              <a:rPr lang="en-US" sz="1800" b="1">
                <a:solidFill>
                  <a:srgbClr val="41BED0"/>
                </a:solidFill>
                <a:latin typeface="Poppins"/>
                <a:ea typeface="Poppins"/>
                <a:cs typeface="Poppins"/>
                <a:sym typeface="Poppins"/>
              </a:rPr>
              <a:t>el sesgo de presente</a:t>
            </a:r>
            <a:endParaRPr sz="1800" b="1">
              <a:solidFill>
                <a:srgbClr val="41BED0"/>
              </a:solidFill>
              <a:latin typeface="Poppins"/>
              <a:ea typeface="Poppins"/>
              <a:cs typeface="Poppins"/>
              <a:sym typeface="Poppins"/>
            </a:endParaRPr>
          </a:p>
        </p:txBody>
      </p:sp>
      <p:sp>
        <p:nvSpPr>
          <p:cNvPr id="663" name="Google Shape;663;p53"/>
          <p:cNvSpPr txBox="1"/>
          <p:nvPr/>
        </p:nvSpPr>
        <p:spPr>
          <a:xfrm>
            <a:off x="467525" y="1270075"/>
            <a:ext cx="2276700" cy="1939500"/>
          </a:xfrm>
          <a:prstGeom prst="rect">
            <a:avLst/>
          </a:prstGeom>
          <a:noFill/>
          <a:ln>
            <a:noFill/>
          </a:ln>
        </p:spPr>
        <p:txBody>
          <a:bodyPr spcFirstLastPara="1" wrap="square" lIns="91425" tIns="91425" rIns="91425" bIns="91425" anchor="t" anchorCtr="0">
            <a:spAutoFit/>
          </a:bodyPr>
          <a:lstStyle/>
          <a:p>
            <a:pPr marL="12700" lvl="0" indent="0" algn="l" rtl="0">
              <a:lnSpc>
                <a:spcPct val="130000"/>
              </a:lnSpc>
              <a:spcBef>
                <a:spcPts val="0"/>
              </a:spcBef>
              <a:spcAft>
                <a:spcPts val="0"/>
              </a:spcAft>
              <a:buNone/>
            </a:pPr>
            <a:r>
              <a:rPr lang="en-US" sz="1000">
                <a:latin typeface="Poppins"/>
                <a:ea typeface="Poppins"/>
                <a:cs typeface="Poppins"/>
                <a:sym typeface="Poppins"/>
              </a:rPr>
              <a:t>Se puede decir que el sesgo que recoge con mayor precisión y a la vez globalidad (afectando a toda una serie de conductas) los obstáculos existentes para adoptar comportamientos sostenibles es el llamado “sesgo de presente”.</a:t>
            </a:r>
            <a:endParaRPr sz="1000">
              <a:latin typeface="Poppins"/>
              <a:ea typeface="Poppins"/>
              <a:cs typeface="Poppins"/>
              <a:sym typeface="Poppins"/>
            </a:endParaRPr>
          </a:p>
          <a:p>
            <a:pPr marL="12700" lvl="0" indent="0" algn="l" rtl="0">
              <a:lnSpc>
                <a:spcPct val="130000"/>
              </a:lnSpc>
              <a:spcBef>
                <a:spcPts val="0"/>
              </a:spcBef>
              <a:spcAft>
                <a:spcPts val="0"/>
              </a:spcAft>
              <a:buNone/>
            </a:pPr>
            <a:endParaRPr sz="1000">
              <a:solidFill>
                <a:srgbClr val="000000"/>
              </a:solidFill>
              <a:latin typeface="Poppins"/>
              <a:ea typeface="Poppins"/>
              <a:cs typeface="Poppins"/>
              <a:sym typeface="Poppins"/>
            </a:endParaRPr>
          </a:p>
        </p:txBody>
      </p:sp>
      <p:sp>
        <p:nvSpPr>
          <p:cNvPr id="664" name="Google Shape;664;p53"/>
          <p:cNvSpPr txBox="1"/>
          <p:nvPr/>
        </p:nvSpPr>
        <p:spPr>
          <a:xfrm>
            <a:off x="3838040" y="1051367"/>
            <a:ext cx="4168200" cy="777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3DA491"/>
                </a:solidFill>
                <a:latin typeface="Poppins"/>
                <a:ea typeface="Poppins"/>
                <a:cs typeface="Poppins"/>
                <a:sym typeface="Poppins"/>
              </a:rPr>
              <a:t>Sesgo de presente: </a:t>
            </a:r>
            <a:endParaRPr sz="1300" b="1">
              <a:solidFill>
                <a:srgbClr val="3DA491"/>
              </a:solidFill>
              <a:latin typeface="Poppins"/>
              <a:ea typeface="Poppins"/>
              <a:cs typeface="Poppins"/>
              <a:sym typeface="Poppins"/>
            </a:endParaRPr>
          </a:p>
          <a:p>
            <a:pPr marL="0" marR="0" lvl="0" indent="0" algn="ctr" rtl="0">
              <a:spcBef>
                <a:spcPts val="0"/>
              </a:spcBef>
              <a:spcAft>
                <a:spcPts val="0"/>
              </a:spcAft>
              <a:buNone/>
            </a:pPr>
            <a:r>
              <a:rPr lang="en-US" sz="1100">
                <a:solidFill>
                  <a:schemeClr val="dk1"/>
                </a:solidFill>
                <a:latin typeface="Poppins Medium"/>
                <a:ea typeface="Poppins Medium"/>
                <a:cs typeface="Poppins Medium"/>
                <a:sym typeface="Poppins Medium"/>
              </a:rPr>
              <a:t>Tendencia a subestimar las consecuencias futuras (positivas o negativas) en provecho de los resultados más inmediatamente perceptibles.</a:t>
            </a:r>
            <a:endParaRPr sz="1100">
              <a:latin typeface="Poppins Medium"/>
              <a:ea typeface="Poppins Medium"/>
              <a:cs typeface="Poppins Medium"/>
              <a:sym typeface="Poppins Medium"/>
            </a:endParaRPr>
          </a:p>
        </p:txBody>
      </p:sp>
      <p:sp>
        <p:nvSpPr>
          <p:cNvPr id="665" name="Google Shape;665;p53"/>
          <p:cNvSpPr txBox="1"/>
          <p:nvPr/>
        </p:nvSpPr>
        <p:spPr>
          <a:xfrm>
            <a:off x="3374575" y="2641025"/>
            <a:ext cx="26325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latin typeface="Poppins"/>
                <a:ea typeface="Poppins"/>
                <a:cs typeface="Poppins"/>
                <a:sym typeface="Poppins"/>
              </a:rPr>
              <a:t>La característica de muchos productos sostenibles como </a:t>
            </a:r>
            <a:r>
              <a:rPr lang="en-US" sz="1100" b="1">
                <a:solidFill>
                  <a:schemeClr val="dk1"/>
                </a:solidFill>
                <a:latin typeface="Poppins"/>
                <a:ea typeface="Poppins"/>
                <a:cs typeface="Poppins"/>
                <a:sym typeface="Poppins"/>
              </a:rPr>
              <a:t>“bienes de inversión”</a:t>
            </a:r>
            <a:r>
              <a:rPr lang="en-US" sz="1100">
                <a:solidFill>
                  <a:schemeClr val="dk1"/>
                </a:solidFill>
                <a:latin typeface="Poppins"/>
                <a:ea typeface="Poppins"/>
                <a:cs typeface="Poppins"/>
                <a:sym typeface="Poppins"/>
              </a:rPr>
              <a:t>, donde se perciben antes los costes que los beneficios, hacen que al ciudadano le cueste optar por ellos en un escenario de decisión, especialmente cuando se enfrentan a productos con menos costes y beneficios más inmediatos, aunque no sean sostenibles.</a:t>
            </a:r>
            <a:endParaRPr sz="1100">
              <a:solidFill>
                <a:schemeClr val="dk1"/>
              </a:solidFill>
              <a:latin typeface="Poppins"/>
              <a:ea typeface="Poppins"/>
              <a:cs typeface="Poppins"/>
              <a:sym typeface="Poppins"/>
            </a:endParaRPr>
          </a:p>
        </p:txBody>
      </p:sp>
      <p:pic>
        <p:nvPicPr>
          <p:cNvPr id="666" name="Google Shape;666;p53" descr="Contorno de cara nerviosa con relleno sólido"/>
          <p:cNvPicPr preferRelativeResize="0"/>
          <p:nvPr/>
        </p:nvPicPr>
        <p:blipFill rotWithShape="1">
          <a:blip r:embed="rId4">
            <a:alphaModFix/>
          </a:blip>
          <a:srcRect/>
          <a:stretch/>
        </p:blipFill>
        <p:spPr>
          <a:xfrm>
            <a:off x="3466654" y="2101025"/>
            <a:ext cx="540000" cy="540000"/>
          </a:xfrm>
          <a:prstGeom prst="rect">
            <a:avLst/>
          </a:prstGeom>
          <a:noFill/>
          <a:ln>
            <a:noFill/>
          </a:ln>
        </p:spPr>
      </p:pic>
      <p:sp>
        <p:nvSpPr>
          <p:cNvPr id="667" name="Google Shape;667;p53"/>
          <p:cNvSpPr txBox="1"/>
          <p:nvPr/>
        </p:nvSpPr>
        <p:spPr>
          <a:xfrm>
            <a:off x="6323625" y="2641025"/>
            <a:ext cx="2414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dk1"/>
                </a:solidFill>
                <a:latin typeface="Poppins"/>
                <a:ea typeface="Poppins"/>
                <a:cs typeface="Poppins"/>
                <a:sym typeface="Poppins"/>
              </a:rPr>
              <a:t>Importancia del feedback: </a:t>
            </a:r>
            <a:r>
              <a:rPr lang="en-US" sz="1100">
                <a:solidFill>
                  <a:schemeClr val="dk1"/>
                </a:solidFill>
                <a:latin typeface="Poppins"/>
                <a:ea typeface="Poppins"/>
                <a:cs typeface="Poppins"/>
                <a:sym typeface="Poppins"/>
              </a:rPr>
              <a:t>para incentivar el consumo sostenible es necesario que el consumidor tenga conciencia en el presente de las consecuencias de su acción y de los beneficios que puede obtener a largo plazo.</a:t>
            </a:r>
            <a:endParaRPr sz="1100">
              <a:solidFill>
                <a:schemeClr val="dk1"/>
              </a:solidFill>
              <a:latin typeface="Poppins"/>
              <a:ea typeface="Poppins"/>
              <a:cs typeface="Poppins"/>
              <a:sym typeface="Poppins"/>
            </a:endParaRPr>
          </a:p>
          <a:p>
            <a:pPr marL="0" lvl="0" indent="0" algn="l" rtl="0">
              <a:spcBef>
                <a:spcPts val="0"/>
              </a:spcBef>
              <a:spcAft>
                <a:spcPts val="0"/>
              </a:spcAft>
              <a:buNone/>
            </a:pPr>
            <a:endParaRPr sz="1100">
              <a:solidFill>
                <a:schemeClr val="dk1"/>
              </a:solidFill>
              <a:latin typeface="Poppins"/>
              <a:ea typeface="Poppins"/>
              <a:cs typeface="Poppins"/>
              <a:sym typeface="Poppins"/>
            </a:endParaRPr>
          </a:p>
        </p:txBody>
      </p:sp>
      <p:pic>
        <p:nvPicPr>
          <p:cNvPr id="668" name="Google Shape;668;p53" descr="Tendencia al alza contorno"/>
          <p:cNvPicPr preferRelativeResize="0"/>
          <p:nvPr/>
        </p:nvPicPr>
        <p:blipFill rotWithShape="1">
          <a:blip r:embed="rId5">
            <a:alphaModFix/>
          </a:blip>
          <a:srcRect/>
          <a:stretch/>
        </p:blipFill>
        <p:spPr>
          <a:xfrm>
            <a:off x="6327582" y="2101014"/>
            <a:ext cx="540000" cy="540000"/>
          </a:xfrm>
          <a:prstGeom prst="rect">
            <a:avLst/>
          </a:prstGeom>
          <a:noFill/>
          <a:ln>
            <a:noFill/>
          </a:ln>
        </p:spPr>
      </p:pic>
      <p:pic>
        <p:nvPicPr>
          <p:cNvPr id="669" name="Google Shape;669;p53"/>
          <p:cNvPicPr preferRelativeResize="0"/>
          <p:nvPr/>
        </p:nvPicPr>
        <p:blipFill>
          <a:blip r:embed="rId6">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4"/>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32</a:t>
            </a:fld>
            <a:endParaRPr sz="1000">
              <a:solidFill>
                <a:schemeClr val="dk2"/>
              </a:solidFill>
              <a:latin typeface="Arial"/>
              <a:ea typeface="Arial"/>
              <a:cs typeface="Arial"/>
              <a:sym typeface="Arial"/>
            </a:endParaRPr>
          </a:p>
        </p:txBody>
      </p:sp>
      <p:pic>
        <p:nvPicPr>
          <p:cNvPr id="675" name="Google Shape;675;p54"/>
          <p:cNvPicPr preferRelativeResize="0"/>
          <p:nvPr/>
        </p:nvPicPr>
        <p:blipFill rotWithShape="1">
          <a:blip r:embed="rId3">
            <a:alphaModFix/>
          </a:blip>
          <a:srcRect t="19807"/>
          <a:stretch/>
        </p:blipFill>
        <p:spPr>
          <a:xfrm>
            <a:off x="0" y="0"/>
            <a:ext cx="9143998" cy="5183101"/>
          </a:xfrm>
          <a:prstGeom prst="rect">
            <a:avLst/>
          </a:prstGeom>
          <a:noFill/>
          <a:ln>
            <a:noFill/>
          </a:ln>
        </p:spPr>
      </p:pic>
      <p:sp>
        <p:nvSpPr>
          <p:cNvPr id="676" name="Google Shape;676;p54"/>
          <p:cNvSpPr txBox="1">
            <a:spLocks noGrp="1"/>
          </p:cNvSpPr>
          <p:nvPr>
            <p:ph type="title" idx="4294967295"/>
          </p:nvPr>
        </p:nvSpPr>
        <p:spPr>
          <a:xfrm>
            <a:off x="494951" y="346675"/>
            <a:ext cx="4756200" cy="5694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1800" b="1">
                <a:solidFill>
                  <a:srgbClr val="41BED0"/>
                </a:solidFill>
                <a:latin typeface="Poppins"/>
                <a:ea typeface="Poppins"/>
                <a:cs typeface="Poppins"/>
                <a:sym typeface="Poppins"/>
              </a:rPr>
              <a:t>Sostenibilidad y aversión a la pérdida</a:t>
            </a:r>
            <a:endParaRPr sz="18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endParaRPr sz="1800" b="1">
              <a:solidFill>
                <a:srgbClr val="41BED0"/>
              </a:solidFill>
              <a:latin typeface="Poppins"/>
              <a:ea typeface="Poppins"/>
              <a:cs typeface="Poppins"/>
              <a:sym typeface="Poppins"/>
            </a:endParaRPr>
          </a:p>
        </p:txBody>
      </p:sp>
      <p:sp>
        <p:nvSpPr>
          <p:cNvPr id="677" name="Google Shape;677;p54"/>
          <p:cNvSpPr txBox="1"/>
          <p:nvPr/>
        </p:nvSpPr>
        <p:spPr>
          <a:xfrm>
            <a:off x="3838040" y="1051367"/>
            <a:ext cx="4168200" cy="823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3DA491"/>
                </a:solidFill>
                <a:latin typeface="Poppins"/>
                <a:ea typeface="Poppins"/>
                <a:cs typeface="Poppins"/>
                <a:sym typeface="Poppins"/>
              </a:rPr>
              <a:t>Sesgo de aversión a la pérdida: </a:t>
            </a:r>
            <a:endParaRPr sz="1300" b="1">
              <a:solidFill>
                <a:srgbClr val="3DA491"/>
              </a:solidFill>
              <a:latin typeface="Poppins"/>
              <a:ea typeface="Poppins"/>
              <a:cs typeface="Poppins"/>
              <a:sym typeface="Poppins"/>
            </a:endParaRPr>
          </a:p>
          <a:p>
            <a:pPr marL="0" marR="0" lvl="0" indent="0" algn="ctr" rtl="0">
              <a:spcBef>
                <a:spcPts val="0"/>
              </a:spcBef>
              <a:spcAft>
                <a:spcPts val="0"/>
              </a:spcAft>
              <a:buNone/>
            </a:pPr>
            <a:r>
              <a:rPr lang="en-US" sz="1200">
                <a:solidFill>
                  <a:schemeClr val="dk1"/>
                </a:solidFill>
                <a:latin typeface="Poppins Medium"/>
                <a:ea typeface="Poppins Medium"/>
                <a:cs typeface="Poppins Medium"/>
                <a:sym typeface="Poppins Medium"/>
              </a:rPr>
              <a:t>Para el individuo la pérdida de un valor es más dolorosa que el beneficio de ganar el mismo valor. </a:t>
            </a:r>
            <a:endParaRPr sz="1200">
              <a:solidFill>
                <a:schemeClr val="dk1"/>
              </a:solidFill>
              <a:latin typeface="Poppins Medium"/>
              <a:ea typeface="Poppins Medium"/>
              <a:cs typeface="Poppins Medium"/>
              <a:sym typeface="Poppins Medium"/>
            </a:endParaRPr>
          </a:p>
          <a:p>
            <a:pPr marL="0" marR="0" lvl="0" indent="0" algn="ctr" rtl="0">
              <a:spcBef>
                <a:spcPts val="0"/>
              </a:spcBef>
              <a:spcAft>
                <a:spcPts val="0"/>
              </a:spcAft>
              <a:buNone/>
            </a:pPr>
            <a:endParaRPr sz="1200">
              <a:solidFill>
                <a:schemeClr val="dk1"/>
              </a:solidFill>
              <a:latin typeface="Poppins Medium"/>
              <a:ea typeface="Poppins Medium"/>
              <a:cs typeface="Poppins Medium"/>
              <a:sym typeface="Poppins Medium"/>
            </a:endParaRPr>
          </a:p>
        </p:txBody>
      </p:sp>
      <p:sp>
        <p:nvSpPr>
          <p:cNvPr id="678" name="Google Shape;678;p54"/>
          <p:cNvSpPr txBox="1"/>
          <p:nvPr/>
        </p:nvSpPr>
        <p:spPr>
          <a:xfrm>
            <a:off x="494950" y="975175"/>
            <a:ext cx="2560200" cy="1739400"/>
          </a:xfrm>
          <a:prstGeom prst="rect">
            <a:avLst/>
          </a:prstGeom>
          <a:noFill/>
          <a:ln>
            <a:noFill/>
          </a:ln>
        </p:spPr>
        <p:txBody>
          <a:bodyPr spcFirstLastPara="1" wrap="square" lIns="91425" tIns="91425" rIns="91425" bIns="91425" anchor="t" anchorCtr="0">
            <a:spAutoFit/>
          </a:bodyPr>
          <a:lstStyle/>
          <a:p>
            <a:pPr marL="12700" lvl="0" indent="0" algn="l" rtl="0">
              <a:lnSpc>
                <a:spcPct val="130000"/>
              </a:lnSpc>
              <a:spcBef>
                <a:spcPts val="0"/>
              </a:spcBef>
              <a:spcAft>
                <a:spcPts val="0"/>
              </a:spcAft>
              <a:buNone/>
            </a:pPr>
            <a:r>
              <a:rPr lang="en-US" sz="1000">
                <a:latin typeface="Poppins"/>
                <a:ea typeface="Poppins"/>
                <a:cs typeface="Poppins"/>
                <a:sym typeface="Poppins"/>
              </a:rPr>
              <a:t>El otro gran sesgo que permite explicar las resistencias de una parte de la población a la transición hacia un mundo más sostenible tiene que ver con la situación emocional de duelo por la pérdida de la “sociedad de consumo”.</a:t>
            </a:r>
            <a:endParaRPr sz="1000">
              <a:latin typeface="Poppins"/>
              <a:ea typeface="Poppins"/>
              <a:cs typeface="Poppins"/>
              <a:sym typeface="Poppins"/>
            </a:endParaRPr>
          </a:p>
          <a:p>
            <a:pPr marL="12700" lvl="0" indent="0" algn="l" rtl="0">
              <a:lnSpc>
                <a:spcPct val="130000"/>
              </a:lnSpc>
              <a:spcBef>
                <a:spcPts val="0"/>
              </a:spcBef>
              <a:spcAft>
                <a:spcPts val="0"/>
              </a:spcAft>
              <a:buNone/>
            </a:pPr>
            <a:endParaRPr sz="1000">
              <a:solidFill>
                <a:srgbClr val="000000"/>
              </a:solidFill>
              <a:latin typeface="Poppins"/>
              <a:ea typeface="Poppins"/>
              <a:cs typeface="Poppins"/>
              <a:sym typeface="Poppins"/>
            </a:endParaRPr>
          </a:p>
        </p:txBody>
      </p:sp>
      <p:grpSp>
        <p:nvGrpSpPr>
          <p:cNvPr id="679" name="Google Shape;679;p54"/>
          <p:cNvGrpSpPr/>
          <p:nvPr/>
        </p:nvGrpSpPr>
        <p:grpSpPr>
          <a:xfrm>
            <a:off x="3979152" y="2010178"/>
            <a:ext cx="3951043" cy="719962"/>
            <a:chOff x="4055352" y="2162579"/>
            <a:chExt cx="3951043" cy="719962"/>
          </a:xfrm>
        </p:grpSpPr>
        <p:pic>
          <p:nvPicPr>
            <p:cNvPr id="680" name="Google Shape;680;p54" descr="Tendencia al alza contorno"/>
            <p:cNvPicPr preferRelativeResize="0"/>
            <p:nvPr/>
          </p:nvPicPr>
          <p:blipFill rotWithShape="1">
            <a:blip r:embed="rId4">
              <a:alphaModFix/>
            </a:blip>
            <a:srcRect/>
            <a:stretch/>
          </p:blipFill>
          <p:spPr>
            <a:xfrm>
              <a:off x="7320595" y="2162579"/>
              <a:ext cx="685800" cy="685800"/>
            </a:xfrm>
            <a:prstGeom prst="rect">
              <a:avLst/>
            </a:prstGeom>
            <a:noFill/>
            <a:ln>
              <a:noFill/>
            </a:ln>
          </p:spPr>
        </p:pic>
        <p:pic>
          <p:nvPicPr>
            <p:cNvPr id="681" name="Google Shape;681;p54" descr="Contorno de cara nerviosa con relleno sólido"/>
            <p:cNvPicPr preferRelativeResize="0"/>
            <p:nvPr/>
          </p:nvPicPr>
          <p:blipFill rotWithShape="1">
            <a:blip r:embed="rId5">
              <a:alphaModFix/>
            </a:blip>
            <a:srcRect/>
            <a:stretch/>
          </p:blipFill>
          <p:spPr>
            <a:xfrm>
              <a:off x="5656489" y="2162584"/>
              <a:ext cx="685800" cy="685800"/>
            </a:xfrm>
            <a:prstGeom prst="rect">
              <a:avLst/>
            </a:prstGeom>
            <a:noFill/>
            <a:ln>
              <a:noFill/>
            </a:ln>
          </p:spPr>
        </p:pic>
        <p:cxnSp>
          <p:nvCxnSpPr>
            <p:cNvPr id="682" name="Google Shape;682;p54"/>
            <p:cNvCxnSpPr/>
            <p:nvPr/>
          </p:nvCxnSpPr>
          <p:spPr>
            <a:xfrm>
              <a:off x="6445188" y="2531006"/>
              <a:ext cx="772500" cy="0"/>
            </a:xfrm>
            <a:prstGeom prst="straightConnector1">
              <a:avLst/>
            </a:prstGeom>
            <a:noFill/>
            <a:ln w="38100" cap="flat" cmpd="sng">
              <a:solidFill>
                <a:srgbClr val="F8B508"/>
              </a:solidFill>
              <a:prstDash val="solid"/>
              <a:miter lim="800000"/>
              <a:headEnd type="none" w="sm" len="sm"/>
              <a:tailEnd type="stealth" w="med" len="med"/>
            </a:ln>
          </p:spPr>
        </p:cxnSp>
        <p:pic>
          <p:nvPicPr>
            <p:cNvPr id="683" name="Google Shape;683;p54" descr="Gráfico de tendencia descendente contorno"/>
            <p:cNvPicPr preferRelativeResize="0"/>
            <p:nvPr/>
          </p:nvPicPr>
          <p:blipFill rotWithShape="1">
            <a:blip r:embed="rId6">
              <a:alphaModFix/>
            </a:blip>
            <a:srcRect/>
            <a:stretch/>
          </p:blipFill>
          <p:spPr>
            <a:xfrm>
              <a:off x="4055352" y="2196740"/>
              <a:ext cx="685800" cy="685800"/>
            </a:xfrm>
            <a:prstGeom prst="rect">
              <a:avLst/>
            </a:prstGeom>
            <a:noFill/>
            <a:ln>
              <a:noFill/>
            </a:ln>
          </p:spPr>
        </p:pic>
        <p:cxnSp>
          <p:nvCxnSpPr>
            <p:cNvPr id="684" name="Google Shape;684;p54"/>
            <p:cNvCxnSpPr/>
            <p:nvPr/>
          </p:nvCxnSpPr>
          <p:spPr>
            <a:xfrm flipH="1">
              <a:off x="4844089" y="2531006"/>
              <a:ext cx="709500" cy="17400"/>
            </a:xfrm>
            <a:prstGeom prst="straightConnector1">
              <a:avLst/>
            </a:prstGeom>
            <a:noFill/>
            <a:ln w="38100" cap="flat" cmpd="sng">
              <a:solidFill>
                <a:srgbClr val="F8B508"/>
              </a:solidFill>
              <a:prstDash val="solid"/>
              <a:miter lim="800000"/>
              <a:headEnd type="none" w="sm" len="sm"/>
              <a:tailEnd type="stealth" w="med" len="med"/>
            </a:ln>
          </p:spPr>
        </p:cxnSp>
      </p:grpSp>
      <p:sp>
        <p:nvSpPr>
          <p:cNvPr id="685" name="Google Shape;685;p54"/>
          <p:cNvSpPr txBox="1"/>
          <p:nvPr/>
        </p:nvSpPr>
        <p:spPr>
          <a:xfrm>
            <a:off x="5943175" y="3503825"/>
            <a:ext cx="2171700" cy="838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La existencia de esta base cognitiva obliga a hacer un esfuerzo especial por definir el valor de una sociedad sostenible futura.</a:t>
            </a:r>
            <a:endParaRPr sz="1000">
              <a:latin typeface="Poppins"/>
              <a:ea typeface="Poppins"/>
              <a:cs typeface="Poppins"/>
              <a:sym typeface="Poppins"/>
            </a:endParaRPr>
          </a:p>
        </p:txBody>
      </p:sp>
      <p:sp>
        <p:nvSpPr>
          <p:cNvPr id="686" name="Google Shape;686;p54"/>
          <p:cNvSpPr/>
          <p:nvPr/>
        </p:nvSpPr>
        <p:spPr>
          <a:xfrm>
            <a:off x="3538300" y="3160325"/>
            <a:ext cx="2252400" cy="1559700"/>
          </a:xfrm>
          <a:prstGeom prst="homePlate">
            <a:avLst>
              <a:gd name="adj" fmla="val 50000"/>
            </a:avLst>
          </a:prstGeom>
          <a:noFill/>
          <a:ln w="19050" cap="flat" cmpd="sng">
            <a:solidFill>
              <a:srgbClr val="FBB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4"/>
          <p:cNvSpPr txBox="1"/>
          <p:nvPr/>
        </p:nvSpPr>
        <p:spPr>
          <a:xfrm>
            <a:off x="1864701" y="3342239"/>
            <a:ext cx="3257400" cy="1254600"/>
          </a:xfrm>
          <a:prstGeom prst="rect">
            <a:avLst/>
          </a:prstGeom>
          <a:solidFill>
            <a:schemeClr val="lt1"/>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a:ea typeface="Poppins"/>
                <a:cs typeface="Poppins"/>
                <a:sym typeface="Poppins"/>
              </a:rPr>
              <a:t>Los beneficios adquiridos mediante el sistema social actual se han convertido en un valor que es muy difícil de compensar mediante otros posibles futuros, incluso cuando estos pueden presentarse como realidades más satisfactorias en muchos aspectos.</a:t>
            </a:r>
            <a:endParaRPr sz="1100">
              <a:latin typeface="Poppins"/>
              <a:ea typeface="Poppins"/>
              <a:cs typeface="Poppins"/>
              <a:sym typeface="Poppins"/>
            </a:endParaRPr>
          </a:p>
        </p:txBody>
      </p:sp>
      <p:pic>
        <p:nvPicPr>
          <p:cNvPr id="688" name="Google Shape;688;p54"/>
          <p:cNvPicPr preferRelativeResize="0"/>
          <p:nvPr/>
        </p:nvPicPr>
        <p:blipFill>
          <a:blip r:embed="rId7">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55"/>
          <p:cNvPicPr preferRelativeResize="0"/>
          <p:nvPr/>
        </p:nvPicPr>
        <p:blipFill>
          <a:blip r:embed="rId3">
            <a:alphaModFix/>
          </a:blip>
          <a:stretch>
            <a:fillRect/>
          </a:stretch>
        </p:blipFill>
        <p:spPr>
          <a:xfrm>
            <a:off x="-56050" y="-45475"/>
            <a:ext cx="7341237" cy="5188976"/>
          </a:xfrm>
          <a:prstGeom prst="rect">
            <a:avLst/>
          </a:prstGeom>
          <a:noFill/>
          <a:ln>
            <a:noFill/>
          </a:ln>
        </p:spPr>
      </p:pic>
      <p:sp>
        <p:nvSpPr>
          <p:cNvPr id="694" name="Google Shape;694;p55"/>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33</a:t>
            </a:fld>
            <a:endParaRPr sz="1000">
              <a:solidFill>
                <a:schemeClr val="dk2"/>
              </a:solidFill>
              <a:latin typeface="Arial"/>
              <a:ea typeface="Arial"/>
              <a:cs typeface="Arial"/>
              <a:sym typeface="Arial"/>
            </a:endParaRPr>
          </a:p>
        </p:txBody>
      </p:sp>
      <p:sp>
        <p:nvSpPr>
          <p:cNvPr id="695" name="Google Shape;695;p55"/>
          <p:cNvSpPr txBox="1"/>
          <p:nvPr/>
        </p:nvSpPr>
        <p:spPr>
          <a:xfrm>
            <a:off x="1114285" y="2070355"/>
            <a:ext cx="15585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chemeClr val="dk1"/>
                </a:solidFill>
                <a:latin typeface="Poppins"/>
                <a:ea typeface="Poppins"/>
                <a:cs typeface="Poppins"/>
                <a:sym typeface="Poppins"/>
              </a:rPr>
              <a:t>Concienciación</a:t>
            </a:r>
            <a:endParaRPr sz="1200" b="1">
              <a:latin typeface="Poppins"/>
              <a:ea typeface="Poppins"/>
              <a:cs typeface="Poppins"/>
              <a:sym typeface="Poppins"/>
            </a:endParaRPr>
          </a:p>
        </p:txBody>
      </p:sp>
      <p:sp>
        <p:nvSpPr>
          <p:cNvPr id="696" name="Google Shape;696;p55"/>
          <p:cNvSpPr txBox="1"/>
          <p:nvPr/>
        </p:nvSpPr>
        <p:spPr>
          <a:xfrm>
            <a:off x="3848231" y="2090227"/>
            <a:ext cx="15585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chemeClr val="dk1"/>
                </a:solidFill>
                <a:latin typeface="Poppins"/>
                <a:ea typeface="Poppins"/>
                <a:cs typeface="Poppins"/>
                <a:sym typeface="Poppins"/>
              </a:rPr>
              <a:t>La coacción</a:t>
            </a:r>
            <a:endParaRPr sz="1200" b="1">
              <a:latin typeface="Poppins"/>
              <a:ea typeface="Poppins"/>
              <a:cs typeface="Poppins"/>
              <a:sym typeface="Poppins"/>
            </a:endParaRPr>
          </a:p>
        </p:txBody>
      </p:sp>
      <p:sp>
        <p:nvSpPr>
          <p:cNvPr id="697" name="Google Shape;697;p55"/>
          <p:cNvSpPr txBox="1"/>
          <p:nvPr/>
        </p:nvSpPr>
        <p:spPr>
          <a:xfrm>
            <a:off x="6456660" y="2061934"/>
            <a:ext cx="1314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chemeClr val="dk1"/>
                </a:solidFill>
                <a:latin typeface="Poppins"/>
                <a:ea typeface="Poppins"/>
                <a:cs typeface="Poppins"/>
                <a:sym typeface="Poppins"/>
              </a:rPr>
              <a:t>El incentivo</a:t>
            </a:r>
            <a:endParaRPr sz="1200" b="1">
              <a:latin typeface="Poppins"/>
              <a:ea typeface="Poppins"/>
              <a:cs typeface="Poppins"/>
              <a:sym typeface="Poppins"/>
            </a:endParaRPr>
          </a:p>
        </p:txBody>
      </p:sp>
      <p:sp>
        <p:nvSpPr>
          <p:cNvPr id="698" name="Google Shape;698;p55"/>
          <p:cNvSpPr txBox="1"/>
          <p:nvPr/>
        </p:nvSpPr>
        <p:spPr>
          <a:xfrm>
            <a:off x="654925" y="2411075"/>
            <a:ext cx="2383800" cy="1300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Es la solución contemplada como más eficaz y menos intrusiva para el ciudadano: proceso natural por el que alguien considera que consumir sostenible es “lo normal”</a:t>
            </a:r>
            <a:endParaRPr sz="1000">
              <a:latin typeface="Poppins"/>
              <a:ea typeface="Poppins"/>
              <a:cs typeface="Poppins"/>
              <a:sym typeface="Poppins"/>
            </a:endParaRPr>
          </a:p>
          <a:p>
            <a:pPr marL="0" marR="0" lvl="0" indent="0" algn="l" rtl="0">
              <a:spcBef>
                <a:spcPts val="0"/>
              </a:spcBef>
              <a:spcAft>
                <a:spcPts val="0"/>
              </a:spcAft>
              <a:buNone/>
            </a:pPr>
            <a:endParaRPr sz="1000">
              <a:solidFill>
                <a:schemeClr val="dk1"/>
              </a:solidFill>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El problema es que es un proceso a largo plazo.</a:t>
            </a:r>
            <a:endParaRPr sz="1000">
              <a:latin typeface="Poppins"/>
              <a:ea typeface="Poppins"/>
              <a:cs typeface="Poppins"/>
              <a:sym typeface="Poppins"/>
            </a:endParaRPr>
          </a:p>
        </p:txBody>
      </p:sp>
      <p:sp>
        <p:nvSpPr>
          <p:cNvPr id="699" name="Google Shape;699;p55"/>
          <p:cNvSpPr txBox="1"/>
          <p:nvPr/>
        </p:nvSpPr>
        <p:spPr>
          <a:xfrm>
            <a:off x="3540173" y="2442625"/>
            <a:ext cx="2383800" cy="1146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Imposición de normas y sanciones.</a:t>
            </a:r>
            <a:endParaRPr sz="1200">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Es la solución en última instancia, y la que más efectividad puede llegar a tener.</a:t>
            </a:r>
            <a:endParaRPr sz="1200">
              <a:latin typeface="Poppins"/>
              <a:ea typeface="Poppins"/>
              <a:cs typeface="Poppins"/>
              <a:sym typeface="Poppins"/>
            </a:endParaRPr>
          </a:p>
          <a:p>
            <a:pPr marL="0" marR="0" lvl="0" indent="0" algn="l" rtl="0">
              <a:spcBef>
                <a:spcPts val="0"/>
              </a:spcBef>
              <a:spcAft>
                <a:spcPts val="0"/>
              </a:spcAft>
              <a:buNone/>
            </a:pPr>
            <a:endParaRPr sz="1000">
              <a:solidFill>
                <a:schemeClr val="dk1"/>
              </a:solidFill>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El problema es que es también la opción que genera más conflicto.</a:t>
            </a:r>
            <a:endParaRPr sz="1200">
              <a:latin typeface="Poppins"/>
              <a:ea typeface="Poppins"/>
              <a:cs typeface="Poppins"/>
              <a:sym typeface="Poppins"/>
            </a:endParaRPr>
          </a:p>
        </p:txBody>
      </p:sp>
      <p:sp>
        <p:nvSpPr>
          <p:cNvPr id="700" name="Google Shape;700;p55"/>
          <p:cNvSpPr txBox="1"/>
          <p:nvPr/>
        </p:nvSpPr>
        <p:spPr>
          <a:xfrm>
            <a:off x="6302600" y="2468350"/>
            <a:ext cx="2599200" cy="1300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chemeClr val="dk1"/>
                </a:solidFill>
                <a:latin typeface="Poppins"/>
                <a:ea typeface="Poppins"/>
                <a:cs typeface="Poppins"/>
                <a:sym typeface="Poppins"/>
              </a:rPr>
              <a:t>Pagar por reciclar, reducir impuestos a los agentes menos contaminantes y prácticas parecidas.</a:t>
            </a:r>
            <a:endParaRPr sz="1200">
              <a:latin typeface="Poppins"/>
              <a:ea typeface="Poppins"/>
              <a:cs typeface="Poppins"/>
              <a:sym typeface="Poppins"/>
            </a:endParaRPr>
          </a:p>
          <a:p>
            <a:pPr marL="0" marR="0" lvl="0" indent="0" algn="l" rtl="0">
              <a:spcBef>
                <a:spcPts val="0"/>
              </a:spcBef>
              <a:spcAft>
                <a:spcPts val="0"/>
              </a:spcAft>
              <a:buNone/>
            </a:pPr>
            <a:endParaRPr sz="1000">
              <a:solidFill>
                <a:schemeClr val="dk1"/>
              </a:solidFill>
              <a:latin typeface="Poppins"/>
              <a:ea typeface="Poppins"/>
              <a:cs typeface="Poppins"/>
              <a:sym typeface="Poppins"/>
            </a:endParaRPr>
          </a:p>
          <a:p>
            <a:pPr marL="0" marR="0" lvl="0" indent="0" algn="l" rtl="0">
              <a:spcBef>
                <a:spcPts val="0"/>
              </a:spcBef>
              <a:spcAft>
                <a:spcPts val="0"/>
              </a:spcAft>
              <a:buNone/>
            </a:pPr>
            <a:r>
              <a:rPr lang="en-US" sz="1000">
                <a:solidFill>
                  <a:schemeClr val="dk1"/>
                </a:solidFill>
                <a:latin typeface="Poppins"/>
                <a:ea typeface="Poppins"/>
                <a:cs typeface="Poppins"/>
                <a:sym typeface="Poppins"/>
              </a:rPr>
              <a:t>Muchos de los perfiles resistentes al cambio introducen este factor como el decisivo y lo enfrentan a la imposición de normas y sanciones.</a:t>
            </a:r>
            <a:endParaRPr sz="1000">
              <a:solidFill>
                <a:schemeClr val="dk1"/>
              </a:solidFill>
              <a:latin typeface="Poppins"/>
              <a:ea typeface="Poppins"/>
              <a:cs typeface="Poppins"/>
              <a:sym typeface="Poppins"/>
            </a:endParaRPr>
          </a:p>
        </p:txBody>
      </p:sp>
      <p:sp>
        <p:nvSpPr>
          <p:cNvPr id="701" name="Google Shape;701;p55"/>
          <p:cNvSpPr txBox="1"/>
          <p:nvPr/>
        </p:nvSpPr>
        <p:spPr>
          <a:xfrm>
            <a:off x="3886181" y="3879938"/>
            <a:ext cx="1635000" cy="900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i="1">
                <a:solidFill>
                  <a:schemeClr val="dk1"/>
                </a:solidFill>
                <a:latin typeface="Poppins Medium"/>
                <a:ea typeface="Poppins Medium"/>
                <a:cs typeface="Poppins Medium"/>
                <a:sym typeface="Poppins Medium"/>
              </a:rPr>
              <a:t>“Al final es como cualquier otra cosa, hasta que no nos obliguen a todos no vamos a conseguir nada” (GD2)</a:t>
            </a:r>
            <a:endParaRPr sz="1200">
              <a:solidFill>
                <a:schemeClr val="dk1"/>
              </a:solidFill>
              <a:latin typeface="Poppins Medium"/>
              <a:ea typeface="Poppins Medium"/>
              <a:cs typeface="Poppins Medium"/>
              <a:sym typeface="Poppins Medium"/>
            </a:endParaRPr>
          </a:p>
        </p:txBody>
      </p:sp>
      <p:sp>
        <p:nvSpPr>
          <p:cNvPr id="702" name="Google Shape;702;p55"/>
          <p:cNvSpPr txBox="1"/>
          <p:nvPr/>
        </p:nvSpPr>
        <p:spPr>
          <a:xfrm>
            <a:off x="6734585" y="4021820"/>
            <a:ext cx="1635000" cy="762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i="1">
                <a:solidFill>
                  <a:schemeClr val="dk1"/>
                </a:solidFill>
                <a:latin typeface="Poppins Medium"/>
                <a:ea typeface="Poppins Medium"/>
                <a:cs typeface="Poppins Medium"/>
                <a:sym typeface="Poppins Medium"/>
              </a:rPr>
              <a:t>“Los seres humanos somos así, si no nos dan algo a cambio, normalmente no haces caso” (GD2)</a:t>
            </a:r>
            <a:endParaRPr sz="1200">
              <a:solidFill>
                <a:schemeClr val="dk1"/>
              </a:solidFill>
              <a:latin typeface="Poppins Medium"/>
              <a:ea typeface="Poppins Medium"/>
              <a:cs typeface="Poppins Medium"/>
              <a:sym typeface="Poppins Medium"/>
            </a:endParaRPr>
          </a:p>
        </p:txBody>
      </p:sp>
      <p:sp>
        <p:nvSpPr>
          <p:cNvPr id="703" name="Google Shape;703;p55"/>
          <p:cNvSpPr txBox="1"/>
          <p:nvPr/>
        </p:nvSpPr>
        <p:spPr>
          <a:xfrm>
            <a:off x="794485" y="3897331"/>
            <a:ext cx="18783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i="1">
                <a:solidFill>
                  <a:schemeClr val="dk1"/>
                </a:solidFill>
                <a:latin typeface="Poppins Medium"/>
                <a:ea typeface="Poppins Medium"/>
                <a:cs typeface="Poppins Medium"/>
                <a:sym typeface="Poppins Medium"/>
              </a:rPr>
              <a:t>“Igual que nos han enseñado que tirar un papel al suelo está mal y antes lo tirábamos y ya no lo tiramos… Pues lo mismo con usar el transporte público” (GD1)</a:t>
            </a:r>
            <a:endParaRPr sz="900" i="1">
              <a:solidFill>
                <a:schemeClr val="dk1"/>
              </a:solidFill>
              <a:latin typeface="Poppins Medium"/>
              <a:ea typeface="Poppins Medium"/>
              <a:cs typeface="Poppins Medium"/>
              <a:sym typeface="Poppins Medium"/>
            </a:endParaRPr>
          </a:p>
        </p:txBody>
      </p:sp>
      <p:pic>
        <p:nvPicPr>
          <p:cNvPr id="704" name="Google Shape;704;p55" descr="Aula de clases contorno"/>
          <p:cNvPicPr preferRelativeResize="0"/>
          <p:nvPr/>
        </p:nvPicPr>
        <p:blipFill rotWithShape="1">
          <a:blip r:embed="rId4">
            <a:alphaModFix/>
          </a:blip>
          <a:srcRect/>
          <a:stretch/>
        </p:blipFill>
        <p:spPr>
          <a:xfrm>
            <a:off x="1691933" y="1145682"/>
            <a:ext cx="555604" cy="555606"/>
          </a:xfrm>
          <a:prstGeom prst="rect">
            <a:avLst/>
          </a:prstGeom>
          <a:noFill/>
          <a:ln>
            <a:noFill/>
          </a:ln>
        </p:spPr>
      </p:pic>
      <p:pic>
        <p:nvPicPr>
          <p:cNvPr id="705" name="Google Shape;705;p55" descr="Policía mujer contorno"/>
          <p:cNvPicPr preferRelativeResize="0"/>
          <p:nvPr/>
        </p:nvPicPr>
        <p:blipFill rotWithShape="1">
          <a:blip r:embed="rId5">
            <a:alphaModFix/>
          </a:blip>
          <a:srcRect/>
          <a:stretch/>
        </p:blipFill>
        <p:spPr>
          <a:xfrm>
            <a:off x="4426373" y="1184835"/>
            <a:ext cx="554615" cy="554619"/>
          </a:xfrm>
          <a:prstGeom prst="rect">
            <a:avLst/>
          </a:prstGeom>
          <a:noFill/>
          <a:ln>
            <a:noFill/>
          </a:ln>
        </p:spPr>
      </p:pic>
      <p:pic>
        <p:nvPicPr>
          <p:cNvPr id="706" name="Google Shape;706;p55" descr="Monedas contorno"/>
          <p:cNvPicPr preferRelativeResize="0"/>
          <p:nvPr/>
        </p:nvPicPr>
        <p:blipFill rotWithShape="1">
          <a:blip r:embed="rId6">
            <a:alphaModFix/>
          </a:blip>
          <a:srcRect/>
          <a:stretch/>
        </p:blipFill>
        <p:spPr>
          <a:xfrm>
            <a:off x="6982356" y="1139638"/>
            <a:ext cx="567708" cy="567700"/>
          </a:xfrm>
          <a:prstGeom prst="rect">
            <a:avLst/>
          </a:prstGeom>
          <a:noFill/>
          <a:ln>
            <a:noFill/>
          </a:ln>
        </p:spPr>
      </p:pic>
      <p:pic>
        <p:nvPicPr>
          <p:cNvPr id="707" name="Google Shape;707;p55" descr="Logo&#10;&#10;Description automatically generated"/>
          <p:cNvPicPr preferRelativeResize="0"/>
          <p:nvPr/>
        </p:nvPicPr>
        <p:blipFill rotWithShape="1">
          <a:blip r:embed="rId7">
            <a:alphaModFix amt="15000"/>
          </a:blip>
          <a:srcRect/>
          <a:stretch/>
        </p:blipFill>
        <p:spPr>
          <a:xfrm>
            <a:off x="6486960" y="705798"/>
            <a:ext cx="1558500" cy="1435354"/>
          </a:xfrm>
          <a:prstGeom prst="rect">
            <a:avLst/>
          </a:prstGeom>
          <a:noFill/>
          <a:ln>
            <a:noFill/>
          </a:ln>
        </p:spPr>
      </p:pic>
      <p:pic>
        <p:nvPicPr>
          <p:cNvPr id="708" name="Google Shape;708;p55" descr="Shape, circle&#10;&#10;Description automatically generated"/>
          <p:cNvPicPr preferRelativeResize="0"/>
          <p:nvPr/>
        </p:nvPicPr>
        <p:blipFill rotWithShape="1">
          <a:blip r:embed="rId8">
            <a:alphaModFix amt="15000"/>
          </a:blip>
          <a:srcRect/>
          <a:stretch/>
        </p:blipFill>
        <p:spPr>
          <a:xfrm rot="-798989">
            <a:off x="3911312" y="693710"/>
            <a:ext cx="1584737" cy="1459550"/>
          </a:xfrm>
          <a:prstGeom prst="rect">
            <a:avLst/>
          </a:prstGeom>
          <a:noFill/>
          <a:ln>
            <a:noFill/>
          </a:ln>
        </p:spPr>
      </p:pic>
      <p:pic>
        <p:nvPicPr>
          <p:cNvPr id="709" name="Google Shape;709;p55" descr="Shape, circle&#10;&#10;Description automatically generated"/>
          <p:cNvPicPr preferRelativeResize="0"/>
          <p:nvPr/>
        </p:nvPicPr>
        <p:blipFill rotWithShape="1">
          <a:blip r:embed="rId9">
            <a:alphaModFix amt="15000"/>
          </a:blip>
          <a:srcRect/>
          <a:stretch/>
        </p:blipFill>
        <p:spPr>
          <a:xfrm rot="1954441">
            <a:off x="1130033" y="650109"/>
            <a:ext cx="1679404" cy="1546731"/>
          </a:xfrm>
          <a:prstGeom prst="rect">
            <a:avLst/>
          </a:prstGeom>
          <a:noFill/>
          <a:ln>
            <a:noFill/>
          </a:ln>
        </p:spPr>
      </p:pic>
      <p:sp>
        <p:nvSpPr>
          <p:cNvPr id="710" name="Google Shape;710;p55"/>
          <p:cNvSpPr txBox="1">
            <a:spLocks noGrp="1"/>
          </p:cNvSpPr>
          <p:nvPr>
            <p:ph type="title" idx="4294967295"/>
          </p:nvPr>
        </p:nvSpPr>
        <p:spPr>
          <a:xfrm>
            <a:off x="494947" y="275800"/>
            <a:ext cx="3872400" cy="5679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1800" b="1">
                <a:solidFill>
                  <a:srgbClr val="41BED0"/>
                </a:solidFill>
                <a:latin typeface="Poppins"/>
                <a:ea typeface="Poppins"/>
                <a:cs typeface="Poppins"/>
                <a:sym typeface="Poppins"/>
              </a:rPr>
              <a:t>Tres medios para el cambio</a:t>
            </a:r>
            <a:endParaRPr sz="1800" b="1">
              <a:solidFill>
                <a:srgbClr val="41BED0"/>
              </a:solidFill>
              <a:latin typeface="Poppins"/>
              <a:ea typeface="Poppins"/>
              <a:cs typeface="Poppins"/>
              <a:sym typeface="Poppins"/>
            </a:endParaRPr>
          </a:p>
          <a:p>
            <a:pPr marL="0" lvl="0" indent="0" algn="l" rtl="0">
              <a:lnSpc>
                <a:spcPct val="90000"/>
              </a:lnSpc>
              <a:spcBef>
                <a:spcPts val="0"/>
              </a:spcBef>
              <a:spcAft>
                <a:spcPts val="0"/>
              </a:spcAft>
              <a:buClr>
                <a:srgbClr val="0171FF"/>
              </a:buClr>
              <a:buSzPts val="1800"/>
              <a:buFont typeface="Calibri"/>
              <a:buNone/>
            </a:pPr>
            <a:endParaRPr sz="1800" b="1">
              <a:solidFill>
                <a:srgbClr val="41BED0"/>
              </a:solidFill>
              <a:latin typeface="Poppins"/>
              <a:ea typeface="Poppins"/>
              <a:cs typeface="Poppins"/>
              <a:sym typeface="Poppins"/>
            </a:endParaRPr>
          </a:p>
        </p:txBody>
      </p:sp>
      <p:pic>
        <p:nvPicPr>
          <p:cNvPr id="711" name="Google Shape;711;p55"/>
          <p:cNvPicPr preferRelativeResize="0"/>
          <p:nvPr/>
        </p:nvPicPr>
        <p:blipFill>
          <a:blip r:embed="rId10">
            <a:alphaModFix/>
          </a:blip>
          <a:stretch>
            <a:fillRect/>
          </a:stretch>
        </p:blipFill>
        <p:spPr>
          <a:xfrm>
            <a:off x="7160475" y="263750"/>
            <a:ext cx="1683600" cy="3583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56"/>
          <p:cNvPicPr preferRelativeResize="0"/>
          <p:nvPr/>
        </p:nvPicPr>
        <p:blipFill rotWithShape="1">
          <a:blip r:embed="rId3">
            <a:alphaModFix/>
          </a:blip>
          <a:srcRect t="4375" b="16063"/>
          <a:stretch/>
        </p:blipFill>
        <p:spPr>
          <a:xfrm>
            <a:off x="0" y="0"/>
            <a:ext cx="9144000" cy="5143499"/>
          </a:xfrm>
          <a:prstGeom prst="rect">
            <a:avLst/>
          </a:prstGeom>
          <a:noFill/>
          <a:ln>
            <a:noFill/>
          </a:ln>
        </p:spPr>
      </p:pic>
      <p:sp>
        <p:nvSpPr>
          <p:cNvPr id="717" name="Google Shape;717;p56"/>
          <p:cNvSpPr txBox="1"/>
          <p:nvPr/>
        </p:nvSpPr>
        <p:spPr>
          <a:xfrm>
            <a:off x="4365525" y="1524575"/>
            <a:ext cx="30000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latin typeface="Poppins"/>
                <a:ea typeface="Poppins"/>
                <a:cs typeface="Poppins"/>
                <a:sym typeface="Poppins"/>
              </a:rPr>
              <a:t>Alberto Alonso</a:t>
            </a:r>
            <a:endParaRPr sz="13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300">
                <a:solidFill>
                  <a:srgbClr val="266887"/>
                </a:solidFill>
                <a:latin typeface="Poppins Medium"/>
                <a:ea typeface="Poppins Medium"/>
                <a:cs typeface="Poppins Medium"/>
                <a:sym typeface="Poppins Medium"/>
              </a:rPr>
              <a:t>Responsable de Alianzas públicas de Impact Hub</a:t>
            </a:r>
            <a:endParaRPr sz="1300" b="1">
              <a:latin typeface="Poppins"/>
              <a:ea typeface="Poppins"/>
              <a:cs typeface="Poppins"/>
              <a:sym typeface="Poppins"/>
            </a:endParaRPr>
          </a:p>
          <a:p>
            <a:pPr marL="0" lvl="0" indent="0" algn="l" rtl="0">
              <a:spcBef>
                <a:spcPts val="0"/>
              </a:spcBef>
              <a:spcAft>
                <a:spcPts val="0"/>
              </a:spcAft>
              <a:buNone/>
            </a:pPr>
            <a:endParaRPr sz="1300" b="1">
              <a:latin typeface="Poppins"/>
              <a:ea typeface="Poppins"/>
              <a:cs typeface="Poppins"/>
              <a:sym typeface="Poppins"/>
            </a:endParaRPr>
          </a:p>
          <a:p>
            <a:pPr marL="0" lvl="0" indent="0" algn="l" rtl="0">
              <a:spcBef>
                <a:spcPts val="0"/>
              </a:spcBef>
              <a:spcAft>
                <a:spcPts val="0"/>
              </a:spcAft>
              <a:buNone/>
            </a:pPr>
            <a:r>
              <a:rPr lang="en-US" sz="1300" b="1">
                <a:latin typeface="Poppins"/>
                <a:ea typeface="Poppins"/>
                <a:cs typeface="Poppins"/>
                <a:sym typeface="Poppins"/>
              </a:rPr>
              <a:t>Cristina Sancho</a:t>
            </a:r>
            <a:endParaRPr sz="1300" b="1">
              <a:latin typeface="Poppins"/>
              <a:ea typeface="Poppins"/>
              <a:cs typeface="Poppins"/>
              <a:sym typeface="Poppins"/>
            </a:endParaRPr>
          </a:p>
          <a:p>
            <a:pPr marL="0" lvl="0" indent="0" algn="l" rtl="0">
              <a:spcBef>
                <a:spcPts val="0"/>
              </a:spcBef>
              <a:spcAft>
                <a:spcPts val="0"/>
              </a:spcAft>
              <a:buNone/>
            </a:pPr>
            <a:r>
              <a:rPr lang="en-US" sz="1300">
                <a:solidFill>
                  <a:srgbClr val="266887"/>
                </a:solidFill>
                <a:latin typeface="Poppins Medium"/>
                <a:ea typeface="Poppins Medium"/>
                <a:cs typeface="Poppins Medium"/>
                <a:sym typeface="Poppins Medium"/>
              </a:rPr>
              <a:t>Lead de Sostenibilidad</a:t>
            </a:r>
            <a:endParaRPr sz="1300">
              <a:solidFill>
                <a:srgbClr val="266887"/>
              </a:solidFill>
              <a:latin typeface="Poppins Medium"/>
              <a:ea typeface="Poppins Medium"/>
              <a:cs typeface="Poppins Medium"/>
              <a:sym typeface="Poppins Medium"/>
            </a:endParaRPr>
          </a:p>
          <a:p>
            <a:pPr marL="0" lvl="0" indent="0" algn="l" rtl="0">
              <a:spcBef>
                <a:spcPts val="0"/>
              </a:spcBef>
              <a:spcAft>
                <a:spcPts val="0"/>
              </a:spcAft>
              <a:buNone/>
            </a:pPr>
            <a:r>
              <a:rPr lang="en-US" sz="1300">
                <a:solidFill>
                  <a:srgbClr val="266887"/>
                </a:solidFill>
                <a:latin typeface="Poppins Medium"/>
                <a:ea typeface="Poppins Medium"/>
                <a:cs typeface="Poppins Medium"/>
                <a:sym typeface="Poppins Medium"/>
              </a:rPr>
              <a:t>de Impact Hub</a:t>
            </a:r>
            <a:endParaRPr sz="1300">
              <a:solidFill>
                <a:srgbClr val="266887"/>
              </a:solidFill>
              <a:latin typeface="Poppins Medium"/>
              <a:ea typeface="Poppins Medium"/>
              <a:cs typeface="Poppins Medium"/>
              <a:sym typeface="Poppins Medium"/>
            </a:endParaRPr>
          </a:p>
          <a:p>
            <a:pPr marL="0" lvl="0" indent="0" algn="l" rtl="0">
              <a:spcBef>
                <a:spcPts val="0"/>
              </a:spcBef>
              <a:spcAft>
                <a:spcPts val="0"/>
              </a:spcAft>
              <a:buNone/>
            </a:pPr>
            <a:endParaRPr sz="1300">
              <a:solidFill>
                <a:srgbClr val="266887"/>
              </a:solidFill>
              <a:latin typeface="Poppins Medium"/>
              <a:ea typeface="Poppins Medium"/>
              <a:cs typeface="Poppins Medium"/>
              <a:sym typeface="Poppins Medium"/>
            </a:endParaRPr>
          </a:p>
          <a:p>
            <a:pPr marL="0" lvl="0" indent="0" algn="l" rtl="0">
              <a:spcBef>
                <a:spcPts val="0"/>
              </a:spcBef>
              <a:spcAft>
                <a:spcPts val="0"/>
              </a:spcAft>
              <a:buNone/>
            </a:pPr>
            <a:endParaRPr sz="1300">
              <a:solidFill>
                <a:srgbClr val="266887"/>
              </a:solidFill>
              <a:latin typeface="Poppins Medium"/>
              <a:ea typeface="Poppins Medium"/>
              <a:cs typeface="Poppins Medium"/>
              <a:sym typeface="Poppins Medium"/>
            </a:endParaRPr>
          </a:p>
        </p:txBody>
      </p:sp>
      <p:pic>
        <p:nvPicPr>
          <p:cNvPr id="718" name="Google Shape;718;p56"/>
          <p:cNvPicPr preferRelativeResize="0"/>
          <p:nvPr/>
        </p:nvPicPr>
        <p:blipFill>
          <a:blip r:embed="rId4">
            <a:alphaModFix/>
          </a:blip>
          <a:stretch>
            <a:fillRect/>
          </a:stretch>
        </p:blipFill>
        <p:spPr>
          <a:xfrm>
            <a:off x="7365525" y="2041850"/>
            <a:ext cx="716476" cy="716476"/>
          </a:xfrm>
          <a:prstGeom prst="rect">
            <a:avLst/>
          </a:prstGeom>
          <a:noFill/>
          <a:ln>
            <a:noFill/>
          </a:ln>
        </p:spPr>
      </p:pic>
      <p:sp>
        <p:nvSpPr>
          <p:cNvPr id="719" name="Google Shape;719;p56"/>
          <p:cNvSpPr txBox="1"/>
          <p:nvPr/>
        </p:nvSpPr>
        <p:spPr>
          <a:xfrm>
            <a:off x="1172050" y="1600200"/>
            <a:ext cx="3000000" cy="140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b="1">
                <a:solidFill>
                  <a:schemeClr val="dk1"/>
                </a:solidFill>
                <a:latin typeface="Poppins"/>
                <a:ea typeface="Poppins"/>
                <a:cs typeface="Poppins"/>
                <a:sym typeface="Poppins"/>
              </a:rPr>
              <a:t>Eskerrik asko</a:t>
            </a:r>
            <a:endParaRPr sz="4500">
              <a:solidFill>
                <a:schemeClr val="dk1"/>
              </a:solidFill>
            </a:endParaRPr>
          </a:p>
        </p:txBody>
      </p:sp>
      <p:pic>
        <p:nvPicPr>
          <p:cNvPr id="720" name="Google Shape;720;p56"/>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721" name="Google Shape;721;p56"/>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722" name="Google Shape;722;p56"/>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727"/>
        <p:cNvGrpSpPr/>
        <p:nvPr/>
      </p:nvGrpSpPr>
      <p:grpSpPr>
        <a:xfrm>
          <a:off x="0" y="0"/>
          <a:ext cx="0" cy="0"/>
          <a:chOff x="0" y="0"/>
          <a:chExt cx="0" cy="0"/>
        </a:xfrm>
      </p:grpSpPr>
      <p:sp>
        <p:nvSpPr>
          <p:cNvPr id="728" name="Google Shape;728;p57"/>
          <p:cNvSpPr/>
          <p:nvPr/>
        </p:nvSpPr>
        <p:spPr>
          <a:xfrm>
            <a:off x="4567875" y="2042475"/>
            <a:ext cx="1259700" cy="12597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57"/>
          <p:cNvCxnSpPr>
            <a:stCxn id="728" idx="6"/>
          </p:cNvCxnSpPr>
          <p:nvPr/>
        </p:nvCxnSpPr>
        <p:spPr>
          <a:xfrm>
            <a:off x="5827575" y="2672325"/>
            <a:ext cx="982800" cy="0"/>
          </a:xfrm>
          <a:prstGeom prst="straightConnector1">
            <a:avLst/>
          </a:prstGeom>
          <a:noFill/>
          <a:ln w="28575" cap="flat" cmpd="sng">
            <a:solidFill>
              <a:srgbClr val="3DA491"/>
            </a:solidFill>
            <a:prstDash val="solid"/>
            <a:round/>
            <a:headEnd type="none" w="med" len="med"/>
            <a:tailEnd type="triangle" w="med" len="med"/>
          </a:ln>
        </p:spPr>
      </p:cxnSp>
      <p:cxnSp>
        <p:nvCxnSpPr>
          <p:cNvPr id="730" name="Google Shape;730;p57"/>
          <p:cNvCxnSpPr>
            <a:stCxn id="728" idx="4"/>
          </p:cNvCxnSpPr>
          <p:nvPr/>
        </p:nvCxnSpPr>
        <p:spPr>
          <a:xfrm>
            <a:off x="5197725" y="3302175"/>
            <a:ext cx="0" cy="429300"/>
          </a:xfrm>
          <a:prstGeom prst="straightConnector1">
            <a:avLst/>
          </a:prstGeom>
          <a:noFill/>
          <a:ln w="28575" cap="flat" cmpd="sng">
            <a:solidFill>
              <a:srgbClr val="3DA491"/>
            </a:solidFill>
            <a:prstDash val="solid"/>
            <a:round/>
            <a:headEnd type="none" w="med" len="med"/>
            <a:tailEnd type="triangle" w="med" len="med"/>
          </a:ln>
        </p:spPr>
      </p:cxnSp>
      <p:cxnSp>
        <p:nvCxnSpPr>
          <p:cNvPr id="731" name="Google Shape;731;p57"/>
          <p:cNvCxnSpPr>
            <a:endCxn id="728" idx="1"/>
          </p:cNvCxnSpPr>
          <p:nvPr/>
        </p:nvCxnSpPr>
        <p:spPr>
          <a:xfrm>
            <a:off x="4081254" y="1756254"/>
            <a:ext cx="671100" cy="470700"/>
          </a:xfrm>
          <a:prstGeom prst="straightConnector1">
            <a:avLst/>
          </a:prstGeom>
          <a:noFill/>
          <a:ln w="28575" cap="flat" cmpd="sng">
            <a:solidFill>
              <a:srgbClr val="41BED0"/>
            </a:solidFill>
            <a:prstDash val="solid"/>
            <a:round/>
            <a:headEnd type="none" w="med" len="med"/>
            <a:tailEnd type="triangle" w="med" len="med"/>
          </a:ln>
        </p:spPr>
      </p:cxnSp>
      <p:cxnSp>
        <p:nvCxnSpPr>
          <p:cNvPr id="732" name="Google Shape;732;p57"/>
          <p:cNvCxnSpPr/>
          <p:nvPr/>
        </p:nvCxnSpPr>
        <p:spPr>
          <a:xfrm flipH="1">
            <a:off x="5808425" y="1565325"/>
            <a:ext cx="744300" cy="572700"/>
          </a:xfrm>
          <a:prstGeom prst="straightConnector1">
            <a:avLst/>
          </a:prstGeom>
          <a:noFill/>
          <a:ln w="28575" cap="flat" cmpd="sng">
            <a:solidFill>
              <a:srgbClr val="41BED0"/>
            </a:solidFill>
            <a:prstDash val="solid"/>
            <a:round/>
            <a:headEnd type="none" w="med" len="med"/>
            <a:tailEnd type="triangle" w="med" len="med"/>
          </a:ln>
        </p:spPr>
      </p:cxnSp>
      <p:cxnSp>
        <p:nvCxnSpPr>
          <p:cNvPr id="733" name="Google Shape;733;p57"/>
          <p:cNvCxnSpPr/>
          <p:nvPr/>
        </p:nvCxnSpPr>
        <p:spPr>
          <a:xfrm>
            <a:off x="3375025" y="2557775"/>
            <a:ext cx="992400" cy="0"/>
          </a:xfrm>
          <a:prstGeom prst="straightConnector1">
            <a:avLst/>
          </a:prstGeom>
          <a:noFill/>
          <a:ln w="28575" cap="flat" cmpd="sng">
            <a:solidFill>
              <a:srgbClr val="41BED0"/>
            </a:solidFill>
            <a:prstDash val="solid"/>
            <a:round/>
            <a:headEnd type="none" w="med" len="med"/>
            <a:tailEnd type="triangle" w="med" len="med"/>
          </a:ln>
        </p:spPr>
      </p:cxnSp>
      <p:cxnSp>
        <p:nvCxnSpPr>
          <p:cNvPr id="734" name="Google Shape;734;p57"/>
          <p:cNvCxnSpPr/>
          <p:nvPr/>
        </p:nvCxnSpPr>
        <p:spPr>
          <a:xfrm flipH="1">
            <a:off x="1956400" y="2557775"/>
            <a:ext cx="417900" cy="9600"/>
          </a:xfrm>
          <a:prstGeom prst="straightConnector1">
            <a:avLst/>
          </a:prstGeom>
          <a:noFill/>
          <a:ln w="28575" cap="flat" cmpd="sng">
            <a:solidFill>
              <a:srgbClr val="41BED0"/>
            </a:solidFill>
            <a:prstDash val="solid"/>
            <a:round/>
            <a:headEnd type="none" w="med" len="med"/>
            <a:tailEnd type="oval" w="med" len="med"/>
          </a:ln>
        </p:spPr>
      </p:cxnSp>
      <p:sp>
        <p:nvSpPr>
          <p:cNvPr id="735" name="Google Shape;735;p57"/>
          <p:cNvSpPr txBox="1"/>
          <p:nvPr/>
        </p:nvSpPr>
        <p:spPr>
          <a:xfrm>
            <a:off x="6882908" y="2453034"/>
            <a:ext cx="16836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3DA491"/>
                </a:solidFill>
                <a:latin typeface="Poppins"/>
                <a:ea typeface="Poppins"/>
                <a:cs typeface="Poppins"/>
                <a:sym typeface="Poppins"/>
              </a:rPr>
              <a:t>Comportamiento sostenible</a:t>
            </a:r>
            <a:endParaRPr sz="1000" b="1">
              <a:solidFill>
                <a:srgbClr val="3DA491"/>
              </a:solidFill>
              <a:latin typeface="Poppins"/>
              <a:ea typeface="Poppins"/>
              <a:cs typeface="Poppins"/>
              <a:sym typeface="Poppins"/>
            </a:endParaRPr>
          </a:p>
        </p:txBody>
      </p:sp>
      <p:sp>
        <p:nvSpPr>
          <p:cNvPr id="736" name="Google Shape;736;p57"/>
          <p:cNvSpPr txBox="1"/>
          <p:nvPr/>
        </p:nvSpPr>
        <p:spPr>
          <a:xfrm>
            <a:off x="2265785" y="2336999"/>
            <a:ext cx="13149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41BED0"/>
                </a:solidFill>
                <a:latin typeface="Poppins"/>
                <a:ea typeface="Poppins"/>
                <a:cs typeface="Poppins"/>
                <a:sym typeface="Poppins"/>
              </a:rPr>
              <a:t>Intención </a:t>
            </a:r>
            <a:endParaRPr sz="1300" b="1">
              <a:solidFill>
                <a:srgbClr val="41BED0"/>
              </a:solidFill>
              <a:latin typeface="Poppins"/>
              <a:ea typeface="Poppins"/>
              <a:cs typeface="Poppins"/>
              <a:sym typeface="Poppins"/>
            </a:endParaRPr>
          </a:p>
          <a:p>
            <a:pPr marL="0" marR="0" lvl="0" indent="0" algn="ctr" rtl="0">
              <a:spcBef>
                <a:spcPts val="0"/>
              </a:spcBef>
              <a:spcAft>
                <a:spcPts val="0"/>
              </a:spcAft>
              <a:buNone/>
            </a:pPr>
            <a:r>
              <a:rPr lang="en-US" sz="1300" b="1">
                <a:solidFill>
                  <a:srgbClr val="41BED0"/>
                </a:solidFill>
                <a:latin typeface="Poppins"/>
                <a:ea typeface="Poppins"/>
                <a:cs typeface="Poppins"/>
                <a:sym typeface="Poppins"/>
              </a:rPr>
              <a:t>de actuar</a:t>
            </a:r>
            <a:endParaRPr sz="1000" b="1">
              <a:solidFill>
                <a:srgbClr val="41BED0"/>
              </a:solidFill>
              <a:latin typeface="Poppins"/>
              <a:ea typeface="Poppins"/>
              <a:cs typeface="Poppins"/>
              <a:sym typeface="Poppins"/>
            </a:endParaRPr>
          </a:p>
        </p:txBody>
      </p:sp>
      <p:sp>
        <p:nvSpPr>
          <p:cNvPr id="737" name="Google Shape;737;p57"/>
          <p:cNvSpPr txBox="1"/>
          <p:nvPr/>
        </p:nvSpPr>
        <p:spPr>
          <a:xfrm>
            <a:off x="2049656" y="1157337"/>
            <a:ext cx="20316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Realidad difusa del deterioro medioambiental</a:t>
            </a:r>
            <a:endParaRPr sz="1100">
              <a:solidFill>
                <a:schemeClr val="dk1"/>
              </a:solidFill>
              <a:latin typeface="Poppins Medium"/>
              <a:ea typeface="Poppins Medium"/>
              <a:cs typeface="Poppins Medium"/>
              <a:sym typeface="Poppins Medium"/>
            </a:endParaRPr>
          </a:p>
        </p:txBody>
      </p:sp>
      <p:sp>
        <p:nvSpPr>
          <p:cNvPr id="738" name="Google Shape;738;p57"/>
          <p:cNvSpPr txBox="1"/>
          <p:nvPr/>
        </p:nvSpPr>
        <p:spPr>
          <a:xfrm>
            <a:off x="6566146" y="1123602"/>
            <a:ext cx="21993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Sostenibilidad: </a:t>
            </a:r>
            <a:endParaRPr sz="1100">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bienes de inversión</a:t>
            </a:r>
            <a:endParaRPr sz="1100">
              <a:solidFill>
                <a:schemeClr val="dk1"/>
              </a:solidFill>
              <a:latin typeface="Poppins Medium"/>
              <a:ea typeface="Poppins Medium"/>
              <a:cs typeface="Poppins Medium"/>
              <a:sym typeface="Poppins Medium"/>
            </a:endParaRPr>
          </a:p>
        </p:txBody>
      </p:sp>
      <p:sp>
        <p:nvSpPr>
          <p:cNvPr id="739" name="Google Shape;739;p57"/>
          <p:cNvSpPr txBox="1"/>
          <p:nvPr/>
        </p:nvSpPr>
        <p:spPr>
          <a:xfrm>
            <a:off x="3987077" y="3822000"/>
            <a:ext cx="24213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100">
                <a:solidFill>
                  <a:schemeClr val="dk1"/>
                </a:solidFill>
                <a:latin typeface="Poppins Medium"/>
                <a:ea typeface="Poppins Medium"/>
                <a:cs typeface="Poppins Medium"/>
                <a:sym typeface="Poppins Medium"/>
              </a:rPr>
              <a:t>El consumo sostenible se transforma en un sacrificio</a:t>
            </a:r>
            <a:endParaRPr sz="1100">
              <a:solidFill>
                <a:schemeClr val="dk1"/>
              </a:solidFill>
              <a:latin typeface="Poppins Medium"/>
              <a:ea typeface="Poppins Medium"/>
              <a:cs typeface="Poppins Medium"/>
              <a:sym typeface="Poppins Medium"/>
            </a:endParaRPr>
          </a:p>
        </p:txBody>
      </p:sp>
      <p:sp>
        <p:nvSpPr>
          <p:cNvPr id="740" name="Google Shape;740;p57"/>
          <p:cNvSpPr txBox="1"/>
          <p:nvPr/>
        </p:nvSpPr>
        <p:spPr>
          <a:xfrm>
            <a:off x="3462964" y="4396714"/>
            <a:ext cx="34695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900" i="1">
                <a:solidFill>
                  <a:schemeClr val="dk1"/>
                </a:solidFill>
                <a:latin typeface="Poppins Medium"/>
                <a:ea typeface="Poppins Medium"/>
                <a:cs typeface="Poppins Medium"/>
                <a:sym typeface="Poppins Medium"/>
              </a:rPr>
              <a:t>“Si voy a tener que hacer sacrificios para ser sostenible, al menos que lo que se me exige tenga sentido…” </a:t>
            </a:r>
            <a:endParaRPr sz="1100">
              <a:solidFill>
                <a:schemeClr val="dk1"/>
              </a:solidFill>
              <a:latin typeface="Poppins Medium"/>
              <a:ea typeface="Poppins Medium"/>
              <a:cs typeface="Poppins Medium"/>
              <a:sym typeface="Poppins Medium"/>
            </a:endParaRPr>
          </a:p>
        </p:txBody>
      </p:sp>
      <p:sp>
        <p:nvSpPr>
          <p:cNvPr id="741" name="Google Shape;741;p57"/>
          <p:cNvSpPr txBox="1"/>
          <p:nvPr/>
        </p:nvSpPr>
        <p:spPr>
          <a:xfrm>
            <a:off x="4540275" y="2472225"/>
            <a:ext cx="131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lt1"/>
                </a:solidFill>
                <a:latin typeface="Poppins"/>
                <a:ea typeface="Poppins"/>
                <a:cs typeface="Poppins"/>
                <a:sym typeface="Poppins"/>
              </a:rPr>
              <a:t>BRECHA</a:t>
            </a:r>
            <a:endParaRPr b="1">
              <a:solidFill>
                <a:schemeClr val="lt1"/>
              </a:solidFill>
              <a:latin typeface="Poppins"/>
              <a:ea typeface="Poppins"/>
              <a:cs typeface="Poppins"/>
              <a:sym typeface="Poppins"/>
            </a:endParaRPr>
          </a:p>
        </p:txBody>
      </p:sp>
      <p:sp>
        <p:nvSpPr>
          <p:cNvPr id="742" name="Google Shape;742;p57"/>
          <p:cNvSpPr txBox="1"/>
          <p:nvPr/>
        </p:nvSpPr>
        <p:spPr>
          <a:xfrm>
            <a:off x="549275" y="2337000"/>
            <a:ext cx="1435200" cy="5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Presión moral: </a:t>
            </a:r>
            <a:endParaRPr sz="1100">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“lo políticamente correcto”</a:t>
            </a:r>
            <a:endParaRPr sz="1300">
              <a:solidFill>
                <a:schemeClr val="dk1"/>
              </a:solidFill>
              <a:latin typeface="Poppins Medium"/>
              <a:ea typeface="Poppins Medium"/>
              <a:cs typeface="Poppins Medium"/>
              <a:sym typeface="Poppins Medium"/>
            </a:endParaRPr>
          </a:p>
        </p:txBody>
      </p:sp>
      <p:sp>
        <p:nvSpPr>
          <p:cNvPr id="743" name="Google Shape;743;p57"/>
          <p:cNvSpPr txBox="1">
            <a:spLocks noGrp="1"/>
          </p:cNvSpPr>
          <p:nvPr>
            <p:ph type="title" idx="4294967295"/>
          </p:nvPr>
        </p:nvSpPr>
        <p:spPr>
          <a:xfrm>
            <a:off x="494951" y="428200"/>
            <a:ext cx="4702800" cy="3741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200" b="1">
                <a:solidFill>
                  <a:srgbClr val="41BED0"/>
                </a:solidFill>
                <a:latin typeface="Poppins"/>
                <a:ea typeface="Poppins"/>
                <a:cs typeface="Poppins"/>
                <a:sym typeface="Poppins"/>
              </a:rPr>
              <a:t>Brecha propósito/ acción</a:t>
            </a:r>
            <a:endParaRPr sz="2200" b="1">
              <a:solidFill>
                <a:srgbClr val="41BED0"/>
              </a:solidFill>
              <a:latin typeface="Poppins"/>
              <a:ea typeface="Poppins"/>
              <a:cs typeface="Poppins"/>
              <a:sym typeface="Poppins"/>
            </a:endParaRPr>
          </a:p>
        </p:txBody>
      </p:sp>
      <p:pic>
        <p:nvPicPr>
          <p:cNvPr id="744" name="Google Shape;744;p57"/>
          <p:cNvPicPr preferRelativeResize="0"/>
          <p:nvPr/>
        </p:nvPicPr>
        <p:blipFill>
          <a:blip r:embed="rId3">
            <a:alphaModFix/>
          </a:blip>
          <a:stretch>
            <a:fillRect/>
          </a:stretch>
        </p:blipFill>
        <p:spPr>
          <a:xfrm>
            <a:off x="7160475" y="263750"/>
            <a:ext cx="1683600" cy="3583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749"/>
        <p:cNvGrpSpPr/>
        <p:nvPr/>
      </p:nvGrpSpPr>
      <p:grpSpPr>
        <a:xfrm>
          <a:off x="0" y="0"/>
          <a:ext cx="0" cy="0"/>
          <a:chOff x="0" y="0"/>
          <a:chExt cx="0" cy="0"/>
        </a:xfrm>
      </p:grpSpPr>
      <p:sp>
        <p:nvSpPr>
          <p:cNvPr id="750" name="Google Shape;750;p58"/>
          <p:cNvSpPr txBox="1">
            <a:spLocks noGrp="1"/>
          </p:cNvSpPr>
          <p:nvPr>
            <p:ph type="sldNum" idx="12"/>
          </p:nvPr>
        </p:nvSpPr>
        <p:spPr>
          <a:xfrm>
            <a:off x="4383750" y="5298653"/>
            <a:ext cx="171900" cy="133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rgbClr val="6C6D70"/>
                </a:solidFill>
                <a:latin typeface="Arial"/>
                <a:ea typeface="Arial"/>
                <a:cs typeface="Arial"/>
                <a:sym typeface="Arial"/>
              </a:rPr>
              <a:t>36</a:t>
            </a:fld>
            <a:endParaRPr sz="1000">
              <a:solidFill>
                <a:schemeClr val="dk2"/>
              </a:solidFill>
              <a:latin typeface="Arial"/>
              <a:ea typeface="Arial"/>
              <a:cs typeface="Arial"/>
              <a:sym typeface="Arial"/>
            </a:endParaRPr>
          </a:p>
        </p:txBody>
      </p:sp>
      <p:sp>
        <p:nvSpPr>
          <p:cNvPr id="751" name="Google Shape;751;p58"/>
          <p:cNvSpPr txBox="1">
            <a:spLocks noGrp="1"/>
          </p:cNvSpPr>
          <p:nvPr>
            <p:ph type="body" idx="4294967295"/>
          </p:nvPr>
        </p:nvSpPr>
        <p:spPr>
          <a:xfrm>
            <a:off x="4846371" y="1584615"/>
            <a:ext cx="3716400" cy="3150000"/>
          </a:xfrm>
          <a:prstGeom prst="rect">
            <a:avLst/>
          </a:prstGeom>
          <a:noFill/>
          <a:ln>
            <a:noFill/>
          </a:ln>
        </p:spPr>
        <p:txBody>
          <a:bodyPr spcFirstLastPara="1" wrap="square" lIns="68575" tIns="34275" rIns="68575" bIns="34275" anchor="t" anchorCtr="0">
            <a:normAutofit fontScale="92500" lnSpcReduction="10000"/>
          </a:bodyPr>
          <a:lstStyle/>
          <a:p>
            <a:pPr marL="177800" lvl="0" indent="-173037" algn="l" rtl="0">
              <a:lnSpc>
                <a:spcPct val="114000"/>
              </a:lnSpc>
              <a:spcBef>
                <a:spcPts val="0"/>
              </a:spcBef>
              <a:spcAft>
                <a:spcPts val="0"/>
              </a:spcAft>
              <a:buClr>
                <a:schemeClr val="dk1"/>
              </a:buClr>
              <a:buSzPct val="100000"/>
              <a:buFont typeface="Poppins"/>
              <a:buChar char="▪"/>
            </a:pPr>
            <a:r>
              <a:rPr lang="en-US" sz="1000">
                <a:solidFill>
                  <a:schemeClr val="dk1"/>
                </a:solidFill>
                <a:latin typeface="Poppins"/>
                <a:ea typeface="Poppins"/>
                <a:cs typeface="Poppins"/>
                <a:sym typeface="Poppins"/>
              </a:rPr>
              <a:t>Cerca de dos tercios de la población internauta se siente muy o bastante informados en cuanto a las causas y consecuencias del cambio climático. </a:t>
            </a:r>
            <a:endParaRPr>
              <a:solidFill>
                <a:schemeClr val="dk1"/>
              </a:solidFill>
              <a:latin typeface="Poppins"/>
              <a:ea typeface="Poppins"/>
              <a:cs typeface="Poppins"/>
              <a:sym typeface="Poppins"/>
            </a:endParaRPr>
          </a:p>
          <a:p>
            <a:pPr marL="177800" lvl="0" indent="-173037" algn="l" rtl="0">
              <a:lnSpc>
                <a:spcPct val="114000"/>
              </a:lnSpc>
              <a:spcBef>
                <a:spcPts val="900"/>
              </a:spcBef>
              <a:spcAft>
                <a:spcPts val="0"/>
              </a:spcAft>
              <a:buClr>
                <a:schemeClr val="dk1"/>
              </a:buClr>
              <a:buSzPct val="100000"/>
              <a:buFont typeface="Poppins"/>
              <a:buChar char="▪"/>
            </a:pPr>
            <a:r>
              <a:rPr lang="en-US" sz="1000">
                <a:solidFill>
                  <a:schemeClr val="dk1"/>
                </a:solidFill>
                <a:latin typeface="Poppins"/>
                <a:ea typeface="Poppins"/>
                <a:cs typeface="Poppins"/>
                <a:sym typeface="Poppins"/>
              </a:rPr>
              <a:t>Sin embargo, es significativamente menor la sensación de estar bien informado sobre como luchar contra el cambio climático.</a:t>
            </a:r>
            <a:endParaRPr>
              <a:solidFill>
                <a:schemeClr val="dk1"/>
              </a:solidFill>
              <a:latin typeface="Poppins"/>
              <a:ea typeface="Poppins"/>
              <a:cs typeface="Poppins"/>
              <a:sym typeface="Poppins"/>
            </a:endParaRPr>
          </a:p>
          <a:p>
            <a:pPr marL="177800" lvl="0" indent="-173037" algn="l" rtl="0">
              <a:lnSpc>
                <a:spcPct val="114000"/>
              </a:lnSpc>
              <a:spcBef>
                <a:spcPts val="900"/>
              </a:spcBef>
              <a:spcAft>
                <a:spcPts val="0"/>
              </a:spcAft>
              <a:buClr>
                <a:schemeClr val="dk1"/>
              </a:buClr>
              <a:buSzPct val="100000"/>
              <a:buFont typeface="Noto Sans Symbols"/>
              <a:buChar char="▪"/>
            </a:pPr>
            <a:r>
              <a:rPr lang="en-US" sz="1000">
                <a:solidFill>
                  <a:schemeClr val="dk1"/>
                </a:solidFill>
                <a:latin typeface="Poppins"/>
                <a:ea typeface="Poppins"/>
                <a:cs typeface="Poppins"/>
                <a:sym typeface="Poppins"/>
              </a:rPr>
              <a:t>Hay que destacar que quienes más cuestionan los efectos o incluso la existencia del cambio climático, se declaran muy o bastante informados, tanto en lo referido a las causas, como a las consecuencias o formas de lucha. Parece que justamente se informan para “contrargumentar”. </a:t>
            </a:r>
            <a:endParaRPr>
              <a:solidFill>
                <a:schemeClr val="dk1"/>
              </a:solidFill>
              <a:latin typeface="Poppins"/>
              <a:ea typeface="Poppins"/>
              <a:cs typeface="Poppins"/>
              <a:sym typeface="Poppins"/>
            </a:endParaRPr>
          </a:p>
          <a:p>
            <a:pPr marL="177800" lvl="0" indent="-173037" algn="l" rtl="0">
              <a:lnSpc>
                <a:spcPct val="114000"/>
              </a:lnSpc>
              <a:spcBef>
                <a:spcPts val="900"/>
              </a:spcBef>
              <a:spcAft>
                <a:spcPts val="0"/>
              </a:spcAft>
              <a:buClr>
                <a:schemeClr val="dk1"/>
              </a:buClr>
              <a:buSzPct val="100000"/>
              <a:buFont typeface="Poppins"/>
              <a:buChar char="▪"/>
            </a:pPr>
            <a:r>
              <a:rPr lang="en-US" sz="1000">
                <a:solidFill>
                  <a:schemeClr val="dk1"/>
                </a:solidFill>
                <a:latin typeface="Poppins"/>
                <a:ea typeface="Poppins"/>
                <a:cs typeface="Poppins"/>
                <a:sym typeface="Poppins"/>
              </a:rPr>
              <a:t>En la fase cualitativa se comprobó que aquellos perfiles reacios al consumo sostenible usaban argumentaciones sofisticadas y alusiones a ideas científicas para para justificar su posición inmovilista.</a:t>
            </a:r>
            <a:endParaRPr>
              <a:solidFill>
                <a:schemeClr val="dk1"/>
              </a:solidFill>
              <a:latin typeface="Poppins"/>
              <a:ea typeface="Poppins"/>
              <a:cs typeface="Poppins"/>
              <a:sym typeface="Poppins"/>
            </a:endParaRPr>
          </a:p>
          <a:p>
            <a:pPr marL="177800" lvl="0" indent="-173037" algn="l" rtl="0">
              <a:lnSpc>
                <a:spcPct val="114000"/>
              </a:lnSpc>
              <a:spcBef>
                <a:spcPts val="900"/>
              </a:spcBef>
              <a:spcAft>
                <a:spcPts val="0"/>
              </a:spcAft>
              <a:buClr>
                <a:schemeClr val="dk1"/>
              </a:buClr>
              <a:buSzPct val="100000"/>
              <a:buFont typeface="Poppins"/>
              <a:buChar char="▪"/>
            </a:pPr>
            <a:r>
              <a:rPr lang="en-US" sz="1000">
                <a:solidFill>
                  <a:schemeClr val="dk1"/>
                </a:solidFill>
                <a:latin typeface="Poppins"/>
                <a:ea typeface="Poppins"/>
                <a:cs typeface="Poppins"/>
                <a:sym typeface="Poppins"/>
              </a:rPr>
              <a:t>Quienes creen que los efectos se verán a largo plazo son quienes se declaran menos informados.</a:t>
            </a:r>
            <a:endParaRPr>
              <a:solidFill>
                <a:schemeClr val="dk1"/>
              </a:solidFill>
              <a:latin typeface="Poppins"/>
              <a:ea typeface="Poppins"/>
              <a:cs typeface="Poppins"/>
              <a:sym typeface="Poppins"/>
            </a:endParaRPr>
          </a:p>
        </p:txBody>
      </p:sp>
      <p:sp>
        <p:nvSpPr>
          <p:cNvPr id="752" name="Google Shape;752;p58"/>
          <p:cNvSpPr txBox="1"/>
          <p:nvPr/>
        </p:nvSpPr>
        <p:spPr>
          <a:xfrm>
            <a:off x="52" y="4968293"/>
            <a:ext cx="13500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a:solidFill>
                  <a:srgbClr val="666666"/>
                </a:solidFill>
                <a:latin typeface="Poppins"/>
                <a:ea typeface="Poppins"/>
                <a:cs typeface="Poppins"/>
                <a:sym typeface="Poppins"/>
              </a:rPr>
              <a:t>P.5. Base: Total (2.151)</a:t>
            </a:r>
            <a:endParaRPr sz="800">
              <a:solidFill>
                <a:srgbClr val="666666"/>
              </a:solidFill>
              <a:latin typeface="Poppins"/>
              <a:ea typeface="Poppins"/>
              <a:cs typeface="Poppins"/>
              <a:sym typeface="Poppins"/>
            </a:endParaRPr>
          </a:p>
        </p:txBody>
      </p:sp>
      <p:sp>
        <p:nvSpPr>
          <p:cNvPr id="753" name="Google Shape;753;p58"/>
          <p:cNvSpPr/>
          <p:nvPr/>
        </p:nvSpPr>
        <p:spPr>
          <a:xfrm>
            <a:off x="536314" y="4552030"/>
            <a:ext cx="133800" cy="133800"/>
          </a:xfrm>
          <a:prstGeom prst="rect">
            <a:avLst/>
          </a:prstGeom>
          <a:solidFill>
            <a:srgbClr val="41B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4" name="Google Shape;754;p58"/>
          <p:cNvSpPr txBox="1"/>
          <p:nvPr/>
        </p:nvSpPr>
        <p:spPr>
          <a:xfrm>
            <a:off x="758175" y="4494950"/>
            <a:ext cx="994200" cy="331500"/>
          </a:xfrm>
          <a:prstGeom prst="rect">
            <a:avLst/>
          </a:prstGeom>
          <a:noFill/>
          <a:ln>
            <a:noFill/>
          </a:ln>
        </p:spPr>
        <p:txBody>
          <a:bodyPr spcFirstLastPara="1" wrap="square" lIns="27000" tIns="27000" rIns="27000" bIns="27000"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Muy informado/a</a:t>
            </a:r>
            <a:endParaRPr sz="1200">
              <a:solidFill>
                <a:schemeClr val="dk1"/>
              </a:solidFill>
              <a:latin typeface="Poppins"/>
              <a:ea typeface="Poppins"/>
              <a:cs typeface="Poppins"/>
              <a:sym typeface="Poppins"/>
            </a:endParaRPr>
          </a:p>
        </p:txBody>
      </p:sp>
      <p:sp>
        <p:nvSpPr>
          <p:cNvPr id="755" name="Google Shape;755;p58"/>
          <p:cNvSpPr txBox="1"/>
          <p:nvPr/>
        </p:nvSpPr>
        <p:spPr>
          <a:xfrm>
            <a:off x="2027551" y="4494950"/>
            <a:ext cx="1325400" cy="331500"/>
          </a:xfrm>
          <a:prstGeom prst="rect">
            <a:avLst/>
          </a:prstGeom>
          <a:noFill/>
          <a:ln>
            <a:noFill/>
          </a:ln>
        </p:spPr>
        <p:txBody>
          <a:bodyPr spcFirstLastPara="1" wrap="square" lIns="27000" tIns="27000" rIns="27000" bIns="27000"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Bastante </a:t>
            </a:r>
            <a:endParaRPr sz="900">
              <a:solidFill>
                <a:schemeClr val="dk1"/>
              </a:solidFill>
              <a:latin typeface="Poppins"/>
              <a:ea typeface="Poppins"/>
              <a:cs typeface="Poppins"/>
              <a:sym typeface="Poppins"/>
            </a:endParaRPr>
          </a:p>
          <a:p>
            <a:pPr marL="0" marR="0" lvl="0" indent="0" algn="l" rtl="0">
              <a:spcBef>
                <a:spcPts val="0"/>
              </a:spcBef>
              <a:spcAft>
                <a:spcPts val="0"/>
              </a:spcAft>
              <a:buNone/>
            </a:pPr>
            <a:r>
              <a:rPr lang="en-US" sz="900">
                <a:solidFill>
                  <a:schemeClr val="dk1"/>
                </a:solidFill>
                <a:latin typeface="Poppins"/>
                <a:ea typeface="Poppins"/>
                <a:cs typeface="Poppins"/>
                <a:sym typeface="Poppins"/>
              </a:rPr>
              <a:t>informado/a</a:t>
            </a:r>
            <a:endParaRPr sz="1200">
              <a:solidFill>
                <a:schemeClr val="dk1"/>
              </a:solidFill>
              <a:latin typeface="Poppins"/>
              <a:ea typeface="Poppins"/>
              <a:cs typeface="Poppins"/>
              <a:sym typeface="Poppins"/>
            </a:endParaRPr>
          </a:p>
        </p:txBody>
      </p:sp>
      <p:sp>
        <p:nvSpPr>
          <p:cNvPr id="756" name="Google Shape;756;p58"/>
          <p:cNvSpPr txBox="1"/>
          <p:nvPr/>
        </p:nvSpPr>
        <p:spPr>
          <a:xfrm>
            <a:off x="3224326" y="4494950"/>
            <a:ext cx="1629600" cy="331500"/>
          </a:xfrm>
          <a:prstGeom prst="rect">
            <a:avLst/>
          </a:prstGeom>
          <a:noFill/>
          <a:ln>
            <a:noFill/>
          </a:ln>
        </p:spPr>
        <p:txBody>
          <a:bodyPr spcFirstLastPara="1" wrap="square" lIns="27000" tIns="27000" rIns="27000" bIns="27000" anchor="t" anchorCtr="0">
            <a:spAutoFit/>
          </a:bodyPr>
          <a:lstStyle/>
          <a:p>
            <a:pPr marL="0" marR="0" lvl="0" indent="0" algn="l" rtl="0">
              <a:spcBef>
                <a:spcPts val="0"/>
              </a:spcBef>
              <a:spcAft>
                <a:spcPts val="0"/>
              </a:spcAft>
              <a:buNone/>
            </a:pPr>
            <a:r>
              <a:rPr lang="en-US" sz="900">
                <a:solidFill>
                  <a:schemeClr val="dk1"/>
                </a:solidFill>
                <a:latin typeface="Poppins"/>
                <a:ea typeface="Poppins"/>
                <a:cs typeface="Poppins"/>
                <a:sym typeface="Poppins"/>
              </a:rPr>
              <a:t>Muy+Bastante </a:t>
            </a:r>
            <a:endParaRPr sz="900">
              <a:solidFill>
                <a:schemeClr val="dk1"/>
              </a:solidFill>
              <a:latin typeface="Poppins"/>
              <a:ea typeface="Poppins"/>
              <a:cs typeface="Poppins"/>
              <a:sym typeface="Poppins"/>
            </a:endParaRPr>
          </a:p>
          <a:p>
            <a:pPr marL="0" marR="0" lvl="0" indent="0" algn="l" rtl="0">
              <a:spcBef>
                <a:spcPts val="0"/>
              </a:spcBef>
              <a:spcAft>
                <a:spcPts val="0"/>
              </a:spcAft>
              <a:buNone/>
            </a:pPr>
            <a:r>
              <a:rPr lang="en-US" sz="900">
                <a:solidFill>
                  <a:schemeClr val="dk1"/>
                </a:solidFill>
                <a:latin typeface="Poppins"/>
                <a:ea typeface="Poppins"/>
                <a:cs typeface="Poppins"/>
                <a:sym typeface="Poppins"/>
              </a:rPr>
              <a:t>informado/a</a:t>
            </a:r>
            <a:endParaRPr sz="1200">
              <a:solidFill>
                <a:schemeClr val="dk1"/>
              </a:solidFill>
              <a:latin typeface="Poppins"/>
              <a:ea typeface="Poppins"/>
              <a:cs typeface="Poppins"/>
              <a:sym typeface="Poppins"/>
            </a:endParaRPr>
          </a:p>
        </p:txBody>
      </p:sp>
      <p:sp>
        <p:nvSpPr>
          <p:cNvPr id="757" name="Google Shape;757;p58"/>
          <p:cNvSpPr txBox="1">
            <a:spLocks noGrp="1"/>
          </p:cNvSpPr>
          <p:nvPr>
            <p:ph type="title" idx="4294967295"/>
          </p:nvPr>
        </p:nvSpPr>
        <p:spPr>
          <a:xfrm>
            <a:off x="494947" y="428200"/>
            <a:ext cx="3872400" cy="5679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1800" b="1">
                <a:solidFill>
                  <a:srgbClr val="41BED0"/>
                </a:solidFill>
                <a:latin typeface="Poppins"/>
                <a:ea typeface="Poppins"/>
                <a:cs typeface="Poppins"/>
                <a:sym typeface="Poppins"/>
              </a:rPr>
              <a:t>Grado de información sobre el cambio climático</a:t>
            </a:r>
            <a:endParaRPr sz="1800" b="1">
              <a:solidFill>
                <a:srgbClr val="41BED0"/>
              </a:solidFill>
              <a:latin typeface="Poppins"/>
              <a:ea typeface="Poppins"/>
              <a:cs typeface="Poppins"/>
              <a:sym typeface="Poppins"/>
            </a:endParaRPr>
          </a:p>
        </p:txBody>
      </p:sp>
      <p:pic>
        <p:nvPicPr>
          <p:cNvPr id="758" name="Google Shape;758;p58"/>
          <p:cNvPicPr preferRelativeResize="0"/>
          <p:nvPr/>
        </p:nvPicPr>
        <p:blipFill>
          <a:blip r:embed="rId3">
            <a:alphaModFix/>
          </a:blip>
          <a:stretch>
            <a:fillRect/>
          </a:stretch>
        </p:blipFill>
        <p:spPr>
          <a:xfrm>
            <a:off x="7160475" y="263750"/>
            <a:ext cx="1683600" cy="358335"/>
          </a:xfrm>
          <a:prstGeom prst="rect">
            <a:avLst/>
          </a:prstGeom>
          <a:noFill/>
          <a:ln>
            <a:noFill/>
          </a:ln>
        </p:spPr>
      </p:pic>
      <p:sp>
        <p:nvSpPr>
          <p:cNvPr id="759" name="Google Shape;759;p58"/>
          <p:cNvSpPr txBox="1"/>
          <p:nvPr/>
        </p:nvSpPr>
        <p:spPr>
          <a:xfrm>
            <a:off x="447849" y="1176375"/>
            <a:ext cx="42078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b="1">
                <a:solidFill>
                  <a:schemeClr val="dk1"/>
                </a:solidFill>
                <a:latin typeface="Poppins"/>
                <a:ea typeface="Poppins"/>
                <a:cs typeface="Poppins"/>
                <a:sym typeface="Poppins"/>
              </a:rPr>
              <a:t>¿En qué medida se considera informado sobre los siguientes temas relacionados con el cambio climático?</a:t>
            </a:r>
            <a:endParaRPr sz="1000" b="1">
              <a:solidFill>
                <a:schemeClr val="dk1"/>
              </a:solidFill>
              <a:latin typeface="Poppins"/>
              <a:ea typeface="Poppins"/>
              <a:cs typeface="Poppins"/>
              <a:sym typeface="Poppins"/>
            </a:endParaRPr>
          </a:p>
        </p:txBody>
      </p:sp>
      <p:sp>
        <p:nvSpPr>
          <p:cNvPr id="760" name="Google Shape;760;p58"/>
          <p:cNvSpPr txBox="1"/>
          <p:nvPr/>
        </p:nvSpPr>
        <p:spPr>
          <a:xfrm>
            <a:off x="766150" y="1701500"/>
            <a:ext cx="29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Poppins Medium"/>
                <a:ea typeface="Poppins Medium"/>
                <a:cs typeface="Poppins Medium"/>
                <a:sym typeface="Poppins Medium"/>
              </a:rPr>
              <a:t>Causas del cambio climático</a:t>
            </a:r>
            <a:endParaRPr sz="1000">
              <a:latin typeface="Poppins Medium"/>
              <a:ea typeface="Poppins Medium"/>
              <a:cs typeface="Poppins Medium"/>
              <a:sym typeface="Poppins Medium"/>
            </a:endParaRPr>
          </a:p>
        </p:txBody>
      </p:sp>
      <p:sp>
        <p:nvSpPr>
          <p:cNvPr id="761" name="Google Shape;761;p58"/>
          <p:cNvSpPr txBox="1"/>
          <p:nvPr/>
        </p:nvSpPr>
        <p:spPr>
          <a:xfrm>
            <a:off x="766150" y="2553998"/>
            <a:ext cx="29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Poppins Medium"/>
                <a:ea typeface="Poppins Medium"/>
                <a:cs typeface="Poppins Medium"/>
                <a:sym typeface="Poppins Medium"/>
              </a:rPr>
              <a:t>Consecuencias  del cambio climático</a:t>
            </a:r>
            <a:endParaRPr sz="1000">
              <a:latin typeface="Poppins Medium"/>
              <a:ea typeface="Poppins Medium"/>
              <a:cs typeface="Poppins Medium"/>
              <a:sym typeface="Poppins Medium"/>
            </a:endParaRPr>
          </a:p>
        </p:txBody>
      </p:sp>
      <p:sp>
        <p:nvSpPr>
          <p:cNvPr id="762" name="Google Shape;762;p58"/>
          <p:cNvSpPr txBox="1"/>
          <p:nvPr/>
        </p:nvSpPr>
        <p:spPr>
          <a:xfrm>
            <a:off x="766150" y="3368039"/>
            <a:ext cx="295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Poppins Medium"/>
                <a:ea typeface="Poppins Medium"/>
                <a:cs typeface="Poppins Medium"/>
                <a:sym typeface="Poppins Medium"/>
              </a:rPr>
              <a:t>Formas en que podemos luchar contra el  cambio climático</a:t>
            </a:r>
            <a:endParaRPr sz="1000">
              <a:latin typeface="Poppins Medium"/>
              <a:ea typeface="Poppins Medium"/>
              <a:cs typeface="Poppins Medium"/>
              <a:sym typeface="Poppins Medium"/>
            </a:endParaRPr>
          </a:p>
        </p:txBody>
      </p:sp>
      <p:sp>
        <p:nvSpPr>
          <p:cNvPr id="763" name="Google Shape;763;p58"/>
          <p:cNvSpPr/>
          <p:nvPr/>
        </p:nvSpPr>
        <p:spPr>
          <a:xfrm>
            <a:off x="837922" y="2043556"/>
            <a:ext cx="513000" cy="361200"/>
          </a:xfrm>
          <a:prstGeom prst="roundRect">
            <a:avLst>
              <a:gd name="adj" fmla="val 16667"/>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64" name="Google Shape;764;p58"/>
          <p:cNvSpPr/>
          <p:nvPr/>
        </p:nvSpPr>
        <p:spPr>
          <a:xfrm>
            <a:off x="1214772" y="2043556"/>
            <a:ext cx="1434000" cy="361200"/>
          </a:xfrm>
          <a:prstGeom prst="roundRect">
            <a:avLst>
              <a:gd name="adj" fmla="val 16667"/>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65" name="Google Shape;765;p58"/>
          <p:cNvSpPr/>
          <p:nvPr/>
        </p:nvSpPr>
        <p:spPr>
          <a:xfrm>
            <a:off x="2300501" y="2043556"/>
            <a:ext cx="1520100" cy="361200"/>
          </a:xfrm>
          <a:prstGeom prst="roundRect">
            <a:avLst>
              <a:gd name="adj" fmla="val 1666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66" name="Google Shape;766;p58"/>
          <p:cNvSpPr txBox="1"/>
          <p:nvPr/>
        </p:nvSpPr>
        <p:spPr>
          <a:xfrm>
            <a:off x="783915" y="2020860"/>
            <a:ext cx="51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14%</a:t>
            </a:r>
            <a:endParaRPr sz="1100" b="1">
              <a:solidFill>
                <a:schemeClr val="lt1"/>
              </a:solidFill>
              <a:latin typeface="Poppins"/>
              <a:ea typeface="Poppins"/>
              <a:cs typeface="Poppins"/>
              <a:sym typeface="Poppins"/>
            </a:endParaRPr>
          </a:p>
        </p:txBody>
      </p:sp>
      <p:sp>
        <p:nvSpPr>
          <p:cNvPr id="767" name="Google Shape;767;p58"/>
          <p:cNvSpPr txBox="1"/>
          <p:nvPr/>
        </p:nvSpPr>
        <p:spPr>
          <a:xfrm>
            <a:off x="1487330" y="2020860"/>
            <a:ext cx="659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50%</a:t>
            </a:r>
            <a:endParaRPr sz="1100" b="1">
              <a:solidFill>
                <a:schemeClr val="lt1"/>
              </a:solidFill>
              <a:latin typeface="Poppins"/>
              <a:ea typeface="Poppins"/>
              <a:cs typeface="Poppins"/>
              <a:sym typeface="Poppins"/>
            </a:endParaRPr>
          </a:p>
        </p:txBody>
      </p:sp>
      <p:sp>
        <p:nvSpPr>
          <p:cNvPr id="768" name="Google Shape;768;p58"/>
          <p:cNvSpPr txBox="1"/>
          <p:nvPr/>
        </p:nvSpPr>
        <p:spPr>
          <a:xfrm>
            <a:off x="2803771" y="2020860"/>
            <a:ext cx="60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64%</a:t>
            </a:r>
            <a:endParaRPr sz="1100" b="1">
              <a:solidFill>
                <a:schemeClr val="lt1"/>
              </a:solidFill>
              <a:latin typeface="Poppins"/>
              <a:ea typeface="Poppins"/>
              <a:cs typeface="Poppins"/>
              <a:sym typeface="Poppins"/>
            </a:endParaRPr>
          </a:p>
        </p:txBody>
      </p:sp>
      <p:sp>
        <p:nvSpPr>
          <p:cNvPr id="769" name="Google Shape;769;p58"/>
          <p:cNvSpPr/>
          <p:nvPr/>
        </p:nvSpPr>
        <p:spPr>
          <a:xfrm>
            <a:off x="837922" y="2895663"/>
            <a:ext cx="513000" cy="361200"/>
          </a:xfrm>
          <a:prstGeom prst="roundRect">
            <a:avLst>
              <a:gd name="adj" fmla="val 16667"/>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0" name="Google Shape;770;p58"/>
          <p:cNvSpPr/>
          <p:nvPr/>
        </p:nvSpPr>
        <p:spPr>
          <a:xfrm>
            <a:off x="1185772" y="2895663"/>
            <a:ext cx="1463400" cy="361200"/>
          </a:xfrm>
          <a:prstGeom prst="roundRect">
            <a:avLst>
              <a:gd name="adj" fmla="val 16667"/>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1" name="Google Shape;771;p58"/>
          <p:cNvSpPr/>
          <p:nvPr/>
        </p:nvSpPr>
        <p:spPr>
          <a:xfrm>
            <a:off x="2248896" y="2895663"/>
            <a:ext cx="1571700" cy="361200"/>
          </a:xfrm>
          <a:prstGeom prst="roundRect">
            <a:avLst>
              <a:gd name="adj" fmla="val 1666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2" name="Google Shape;772;p58"/>
          <p:cNvSpPr txBox="1"/>
          <p:nvPr/>
        </p:nvSpPr>
        <p:spPr>
          <a:xfrm>
            <a:off x="783915" y="2872968"/>
            <a:ext cx="51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12%</a:t>
            </a:r>
            <a:endParaRPr sz="1100" b="1">
              <a:solidFill>
                <a:schemeClr val="lt1"/>
              </a:solidFill>
              <a:latin typeface="Poppins"/>
              <a:ea typeface="Poppins"/>
              <a:cs typeface="Poppins"/>
              <a:sym typeface="Poppins"/>
            </a:endParaRPr>
          </a:p>
        </p:txBody>
      </p:sp>
      <p:sp>
        <p:nvSpPr>
          <p:cNvPr id="773" name="Google Shape;773;p58"/>
          <p:cNvSpPr txBox="1"/>
          <p:nvPr/>
        </p:nvSpPr>
        <p:spPr>
          <a:xfrm>
            <a:off x="1487330" y="2872968"/>
            <a:ext cx="659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53%</a:t>
            </a:r>
            <a:endParaRPr sz="1100" b="1">
              <a:solidFill>
                <a:schemeClr val="lt1"/>
              </a:solidFill>
              <a:latin typeface="Poppins"/>
              <a:ea typeface="Poppins"/>
              <a:cs typeface="Poppins"/>
              <a:sym typeface="Poppins"/>
            </a:endParaRPr>
          </a:p>
        </p:txBody>
      </p:sp>
      <p:sp>
        <p:nvSpPr>
          <p:cNvPr id="774" name="Google Shape;774;p58"/>
          <p:cNvSpPr txBox="1"/>
          <p:nvPr/>
        </p:nvSpPr>
        <p:spPr>
          <a:xfrm>
            <a:off x="2803771" y="2872968"/>
            <a:ext cx="60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65%</a:t>
            </a:r>
            <a:endParaRPr sz="1100" b="1">
              <a:solidFill>
                <a:schemeClr val="lt1"/>
              </a:solidFill>
              <a:latin typeface="Poppins"/>
              <a:ea typeface="Poppins"/>
              <a:cs typeface="Poppins"/>
              <a:sym typeface="Poppins"/>
            </a:endParaRPr>
          </a:p>
        </p:txBody>
      </p:sp>
      <p:sp>
        <p:nvSpPr>
          <p:cNvPr id="775" name="Google Shape;775;p58"/>
          <p:cNvSpPr/>
          <p:nvPr/>
        </p:nvSpPr>
        <p:spPr>
          <a:xfrm>
            <a:off x="837922" y="3885025"/>
            <a:ext cx="513000" cy="361200"/>
          </a:xfrm>
          <a:prstGeom prst="roundRect">
            <a:avLst>
              <a:gd name="adj" fmla="val 16667"/>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6" name="Google Shape;776;p58"/>
          <p:cNvSpPr/>
          <p:nvPr/>
        </p:nvSpPr>
        <p:spPr>
          <a:xfrm>
            <a:off x="1157192" y="3885025"/>
            <a:ext cx="1377300" cy="361200"/>
          </a:xfrm>
          <a:prstGeom prst="roundRect">
            <a:avLst>
              <a:gd name="adj" fmla="val 16667"/>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7" name="Google Shape;777;p58"/>
          <p:cNvSpPr/>
          <p:nvPr/>
        </p:nvSpPr>
        <p:spPr>
          <a:xfrm>
            <a:off x="2095970" y="3885025"/>
            <a:ext cx="1434000" cy="361200"/>
          </a:xfrm>
          <a:prstGeom prst="roundRect">
            <a:avLst>
              <a:gd name="adj" fmla="val 1666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8" name="Google Shape;778;p58"/>
          <p:cNvSpPr txBox="1"/>
          <p:nvPr/>
        </p:nvSpPr>
        <p:spPr>
          <a:xfrm>
            <a:off x="783915" y="3862330"/>
            <a:ext cx="51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11%</a:t>
            </a:r>
            <a:endParaRPr sz="1100" b="1">
              <a:solidFill>
                <a:schemeClr val="lt1"/>
              </a:solidFill>
              <a:latin typeface="Poppins"/>
              <a:ea typeface="Poppins"/>
              <a:cs typeface="Poppins"/>
              <a:sym typeface="Poppins"/>
            </a:endParaRPr>
          </a:p>
        </p:txBody>
      </p:sp>
      <p:sp>
        <p:nvSpPr>
          <p:cNvPr id="779" name="Google Shape;779;p58"/>
          <p:cNvSpPr txBox="1"/>
          <p:nvPr/>
        </p:nvSpPr>
        <p:spPr>
          <a:xfrm>
            <a:off x="1395827" y="3862330"/>
            <a:ext cx="659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42%</a:t>
            </a:r>
            <a:endParaRPr sz="1100" b="1">
              <a:solidFill>
                <a:schemeClr val="lt1"/>
              </a:solidFill>
              <a:latin typeface="Poppins"/>
              <a:ea typeface="Poppins"/>
              <a:cs typeface="Poppins"/>
              <a:sym typeface="Poppins"/>
            </a:endParaRPr>
          </a:p>
        </p:txBody>
      </p:sp>
      <p:sp>
        <p:nvSpPr>
          <p:cNvPr id="780" name="Google Shape;780;p58"/>
          <p:cNvSpPr txBox="1"/>
          <p:nvPr/>
        </p:nvSpPr>
        <p:spPr>
          <a:xfrm>
            <a:off x="2529262" y="3862330"/>
            <a:ext cx="60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latin typeface="Poppins"/>
                <a:ea typeface="Poppins"/>
                <a:cs typeface="Poppins"/>
                <a:sym typeface="Poppins"/>
              </a:rPr>
              <a:t>53%</a:t>
            </a:r>
            <a:endParaRPr sz="1100" b="1">
              <a:solidFill>
                <a:schemeClr val="lt1"/>
              </a:solidFill>
              <a:latin typeface="Poppins"/>
              <a:ea typeface="Poppins"/>
              <a:cs typeface="Poppins"/>
              <a:sym typeface="Poppins"/>
            </a:endParaRPr>
          </a:p>
        </p:txBody>
      </p:sp>
      <p:sp>
        <p:nvSpPr>
          <p:cNvPr id="781" name="Google Shape;781;p58"/>
          <p:cNvSpPr/>
          <p:nvPr/>
        </p:nvSpPr>
        <p:spPr>
          <a:xfrm>
            <a:off x="1823052" y="4552030"/>
            <a:ext cx="133800" cy="133800"/>
          </a:xfrm>
          <a:prstGeom prst="rect">
            <a:avLst/>
          </a:prstGeom>
          <a:solidFill>
            <a:srgbClr val="FBB8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2" name="Google Shape;782;p58"/>
          <p:cNvSpPr/>
          <p:nvPr/>
        </p:nvSpPr>
        <p:spPr>
          <a:xfrm>
            <a:off x="3040177" y="4552030"/>
            <a:ext cx="133800" cy="133800"/>
          </a:xfrm>
          <a:prstGeom prst="rect">
            <a:avLst/>
          </a:prstGeom>
          <a:solidFill>
            <a:srgbClr val="3DA49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59"/>
          <p:cNvPicPr preferRelativeResize="0"/>
          <p:nvPr/>
        </p:nvPicPr>
        <p:blipFill>
          <a:blip r:embed="rId3">
            <a:alphaModFix/>
          </a:blip>
          <a:stretch>
            <a:fillRect/>
          </a:stretch>
        </p:blipFill>
        <p:spPr>
          <a:xfrm>
            <a:off x="-101000" y="105050"/>
            <a:ext cx="4672991" cy="4838700"/>
          </a:xfrm>
          <a:prstGeom prst="rect">
            <a:avLst/>
          </a:prstGeom>
          <a:noFill/>
          <a:ln>
            <a:noFill/>
          </a:ln>
        </p:spPr>
      </p:pic>
      <p:sp>
        <p:nvSpPr>
          <p:cNvPr id="789" name="Google Shape;789;p59"/>
          <p:cNvSpPr txBox="1"/>
          <p:nvPr/>
        </p:nvSpPr>
        <p:spPr>
          <a:xfrm>
            <a:off x="4774325" y="1770200"/>
            <a:ext cx="42099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latin typeface="Poppins"/>
                <a:ea typeface="Poppins"/>
                <a:cs typeface="Poppins"/>
                <a:sym typeface="Poppins"/>
              </a:rPr>
              <a:t>DINÁMICA SANDBOX</a:t>
            </a:r>
            <a:endParaRPr sz="2900" b="1">
              <a:latin typeface="Poppins"/>
              <a:ea typeface="Poppins"/>
              <a:cs typeface="Poppins"/>
              <a:sym typeface="Poppins"/>
            </a:endParaRPr>
          </a:p>
          <a:p>
            <a:pPr marL="0" lvl="0" indent="0" algn="l" rtl="0">
              <a:spcBef>
                <a:spcPts val="0"/>
              </a:spcBef>
              <a:spcAft>
                <a:spcPts val="0"/>
              </a:spcAft>
              <a:buNone/>
            </a:pPr>
            <a:endParaRPr b="1">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ANÁLISIS CAUSA RAÍZ </a:t>
            </a:r>
            <a:endParaRPr sz="1600" b="1">
              <a:solidFill>
                <a:srgbClr val="41BED0"/>
              </a:solidFill>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IDEACIÓN COLECTIVA</a:t>
            </a:r>
            <a:endParaRPr sz="1600" b="1">
              <a:solidFill>
                <a:srgbClr val="41BED0"/>
              </a:solidFill>
              <a:latin typeface="Poppins"/>
              <a:ea typeface="Poppins"/>
              <a:cs typeface="Poppins"/>
              <a:sym typeface="Poppins"/>
            </a:endParaRPr>
          </a:p>
        </p:txBody>
      </p:sp>
      <p:pic>
        <p:nvPicPr>
          <p:cNvPr id="790" name="Google Shape;790;p59"/>
          <p:cNvPicPr preferRelativeResize="0"/>
          <p:nvPr/>
        </p:nvPicPr>
        <p:blipFill>
          <a:blip r:embed="rId4">
            <a:alphaModFix/>
          </a:blip>
          <a:stretch>
            <a:fillRect/>
          </a:stretch>
        </p:blipFill>
        <p:spPr>
          <a:xfrm>
            <a:off x="-3924075" y="-2635750"/>
            <a:ext cx="9352425" cy="9615350"/>
          </a:xfrm>
          <a:prstGeom prst="rect">
            <a:avLst/>
          </a:prstGeom>
          <a:noFill/>
          <a:ln>
            <a:noFill/>
          </a:ln>
        </p:spPr>
      </p:pic>
      <p:pic>
        <p:nvPicPr>
          <p:cNvPr id="791" name="Google Shape;791;p59"/>
          <p:cNvPicPr preferRelativeResize="0"/>
          <p:nvPr/>
        </p:nvPicPr>
        <p:blipFill rotWithShape="1">
          <a:blip r:embed="rId5">
            <a:alphaModFix/>
          </a:blip>
          <a:srcRect r="76497"/>
          <a:stretch/>
        </p:blipFill>
        <p:spPr>
          <a:xfrm>
            <a:off x="4882648" y="3247550"/>
            <a:ext cx="625925" cy="566825"/>
          </a:xfrm>
          <a:prstGeom prst="rect">
            <a:avLst/>
          </a:prstGeom>
          <a:noFill/>
          <a:ln>
            <a:noFill/>
          </a:ln>
        </p:spPr>
      </p:pic>
      <p:pic>
        <p:nvPicPr>
          <p:cNvPr id="792" name="Google Shape;792;p59"/>
          <p:cNvPicPr preferRelativeResize="0"/>
          <p:nvPr/>
        </p:nvPicPr>
        <p:blipFill>
          <a:blip r:embed="rId6">
            <a:alphaModFix/>
          </a:blip>
          <a:stretch>
            <a:fillRect/>
          </a:stretch>
        </p:blipFill>
        <p:spPr>
          <a:xfrm>
            <a:off x="7885721" y="209676"/>
            <a:ext cx="1032825" cy="476475"/>
          </a:xfrm>
          <a:prstGeom prst="rect">
            <a:avLst/>
          </a:prstGeom>
          <a:noFill/>
          <a:ln>
            <a:noFill/>
          </a:ln>
        </p:spPr>
      </p:pic>
      <p:pic>
        <p:nvPicPr>
          <p:cNvPr id="793" name="Google Shape;793;p59"/>
          <p:cNvPicPr preferRelativeResize="0"/>
          <p:nvPr/>
        </p:nvPicPr>
        <p:blipFill>
          <a:blip r:embed="rId7">
            <a:alphaModFix/>
          </a:blip>
          <a:stretch>
            <a:fillRect/>
          </a:stretch>
        </p:blipFill>
        <p:spPr>
          <a:xfrm>
            <a:off x="6010256" y="209675"/>
            <a:ext cx="1588257" cy="476475"/>
          </a:xfrm>
          <a:prstGeom prst="rect">
            <a:avLst/>
          </a:prstGeom>
          <a:noFill/>
          <a:ln>
            <a:noFill/>
          </a:ln>
        </p:spPr>
      </p:pic>
      <p:pic>
        <p:nvPicPr>
          <p:cNvPr id="794" name="Google Shape;794;p59"/>
          <p:cNvPicPr preferRelativeResize="0"/>
          <p:nvPr/>
        </p:nvPicPr>
        <p:blipFill>
          <a:blip r:embed="rId8">
            <a:alphaModFix/>
          </a:blip>
          <a:stretch>
            <a:fillRect/>
          </a:stretch>
        </p:blipFill>
        <p:spPr>
          <a:xfrm>
            <a:off x="4394939" y="105046"/>
            <a:ext cx="1328099" cy="566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60"/>
          <p:cNvPicPr preferRelativeResize="0"/>
          <p:nvPr/>
        </p:nvPicPr>
        <p:blipFill>
          <a:blip r:embed="rId3">
            <a:alphaModFix/>
          </a:blip>
          <a:stretch>
            <a:fillRect/>
          </a:stretch>
        </p:blipFill>
        <p:spPr>
          <a:xfrm>
            <a:off x="-101000" y="105050"/>
            <a:ext cx="4672991" cy="4838700"/>
          </a:xfrm>
          <a:prstGeom prst="rect">
            <a:avLst/>
          </a:prstGeom>
          <a:noFill/>
          <a:ln>
            <a:noFill/>
          </a:ln>
        </p:spPr>
      </p:pic>
      <p:sp>
        <p:nvSpPr>
          <p:cNvPr id="801" name="Google Shape;801;p60"/>
          <p:cNvSpPr txBox="1"/>
          <p:nvPr/>
        </p:nvSpPr>
        <p:spPr>
          <a:xfrm>
            <a:off x="4657200" y="338750"/>
            <a:ext cx="42099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Poppins"/>
                <a:ea typeface="Poppins"/>
                <a:cs typeface="Poppins"/>
                <a:sym typeface="Poppins"/>
              </a:rPr>
              <a:t>MEDIANTE ESTA DINÁMICA PRETENDEMOS RESPONDER INDIRECTAMENTE A LAS SIGUIENTES PREGUNTAS:</a:t>
            </a:r>
            <a:endParaRPr sz="1600" b="1">
              <a:solidFill>
                <a:srgbClr val="41BED0"/>
              </a:solidFill>
              <a:latin typeface="Poppins"/>
              <a:ea typeface="Poppins"/>
              <a:cs typeface="Poppins"/>
              <a:sym typeface="Poppins"/>
            </a:endParaRPr>
          </a:p>
          <a:p>
            <a:pPr marL="457200" lvl="0" indent="-292100" algn="l" rtl="0">
              <a:lnSpc>
                <a:spcPct val="115000"/>
              </a:lnSpc>
              <a:spcBef>
                <a:spcPts val="1200"/>
              </a:spcBef>
              <a:spcAft>
                <a:spcPts val="0"/>
              </a:spcAft>
              <a:buClr>
                <a:schemeClr val="dk1"/>
              </a:buClr>
              <a:buSzPts val="1000"/>
              <a:buFont typeface="Helvetica Neue"/>
              <a:buChar char="●"/>
            </a:pPr>
            <a:r>
              <a:rPr lang="en-US" sz="1600" b="1">
                <a:solidFill>
                  <a:srgbClr val="41BED0"/>
                </a:solidFill>
                <a:latin typeface="Poppins"/>
                <a:ea typeface="Poppins"/>
                <a:cs typeface="Poppins"/>
                <a:sym typeface="Poppins"/>
              </a:rPr>
              <a:t>Desde mi punto de vista: ¿Para qué debe servir el Observatorio? </a:t>
            </a:r>
            <a:endParaRPr sz="1600" b="1">
              <a:solidFill>
                <a:srgbClr val="41BED0"/>
              </a:solidFill>
              <a:latin typeface="Poppins"/>
              <a:ea typeface="Poppins"/>
              <a:cs typeface="Poppins"/>
              <a:sym typeface="Poppins"/>
            </a:endParaRPr>
          </a:p>
          <a:p>
            <a:pPr marL="457200" lvl="0" indent="-292100" algn="l" rtl="0">
              <a:lnSpc>
                <a:spcPct val="115000"/>
              </a:lnSpc>
              <a:spcBef>
                <a:spcPts val="0"/>
              </a:spcBef>
              <a:spcAft>
                <a:spcPts val="0"/>
              </a:spcAft>
              <a:buClr>
                <a:schemeClr val="dk1"/>
              </a:buClr>
              <a:buSzPts val="1000"/>
              <a:buFont typeface="Helvetica Neue"/>
              <a:buChar char="●"/>
            </a:pPr>
            <a:r>
              <a:rPr lang="en-US" sz="1600" b="1">
                <a:solidFill>
                  <a:srgbClr val="41BED0"/>
                </a:solidFill>
                <a:latin typeface="Poppins"/>
                <a:ea typeface="Poppins"/>
                <a:cs typeface="Poppins"/>
                <a:sym typeface="Poppins"/>
              </a:rPr>
              <a:t>¿Qué gestos y acciones puedo hacer yo para una mejor gestión de los residuos urbanos? </a:t>
            </a:r>
            <a:endParaRPr sz="1100">
              <a:solidFill>
                <a:schemeClr val="dk1"/>
              </a:solidFill>
            </a:endParaRPr>
          </a:p>
          <a:p>
            <a:pPr marL="0" lvl="0" indent="0" algn="l" rtl="0">
              <a:spcBef>
                <a:spcPts val="1200"/>
              </a:spcBef>
              <a:spcAft>
                <a:spcPts val="0"/>
              </a:spcAft>
              <a:buNone/>
            </a:pPr>
            <a:r>
              <a:rPr lang="en-US" sz="1600" b="1">
                <a:solidFill>
                  <a:srgbClr val="41BED0"/>
                </a:solidFill>
                <a:latin typeface="Poppins"/>
                <a:ea typeface="Poppins"/>
                <a:cs typeface="Poppins"/>
                <a:sym typeface="Poppins"/>
              </a:rPr>
              <a:t>LOS RESULTADOS DE LA MISMA SERÁN SISTEMATIZADOS DE CARA A ENRIQUECER LOS OBJETIVOS Y ACCIONES DEL OBSERVATORIO DE RESIDUOS</a:t>
            </a:r>
            <a:endParaRPr sz="1600" b="1">
              <a:solidFill>
                <a:srgbClr val="41BED0"/>
              </a:solidFill>
              <a:latin typeface="Poppins"/>
              <a:ea typeface="Poppins"/>
              <a:cs typeface="Poppins"/>
              <a:sym typeface="Poppins"/>
            </a:endParaRPr>
          </a:p>
        </p:txBody>
      </p:sp>
      <p:pic>
        <p:nvPicPr>
          <p:cNvPr id="802" name="Google Shape;802;p60"/>
          <p:cNvPicPr preferRelativeResize="0"/>
          <p:nvPr/>
        </p:nvPicPr>
        <p:blipFill>
          <a:blip r:embed="rId4">
            <a:alphaModFix/>
          </a:blip>
          <a:stretch>
            <a:fillRect/>
          </a:stretch>
        </p:blipFill>
        <p:spPr>
          <a:xfrm>
            <a:off x="-3924075" y="-2635750"/>
            <a:ext cx="9352425" cy="9615350"/>
          </a:xfrm>
          <a:prstGeom prst="rect">
            <a:avLst/>
          </a:prstGeom>
          <a:noFill/>
          <a:ln>
            <a:noFill/>
          </a:ln>
        </p:spPr>
      </p:pic>
      <p:pic>
        <p:nvPicPr>
          <p:cNvPr id="803" name="Google Shape;803;p60"/>
          <p:cNvPicPr preferRelativeResize="0"/>
          <p:nvPr/>
        </p:nvPicPr>
        <p:blipFill rotWithShape="1">
          <a:blip r:embed="rId5">
            <a:alphaModFix/>
          </a:blip>
          <a:srcRect r="76497"/>
          <a:stretch/>
        </p:blipFill>
        <p:spPr>
          <a:xfrm>
            <a:off x="8318148" y="4418725"/>
            <a:ext cx="625925" cy="566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61"/>
          <p:cNvPicPr preferRelativeResize="0"/>
          <p:nvPr/>
        </p:nvPicPr>
        <p:blipFill rotWithShape="1">
          <a:blip r:embed="rId3">
            <a:alphaModFix/>
          </a:blip>
          <a:srcRect t="20439"/>
          <a:stretch/>
        </p:blipFill>
        <p:spPr>
          <a:xfrm>
            <a:off x="0" y="0"/>
            <a:ext cx="9144000" cy="5143499"/>
          </a:xfrm>
          <a:prstGeom prst="rect">
            <a:avLst/>
          </a:prstGeom>
          <a:noFill/>
          <a:ln>
            <a:noFill/>
          </a:ln>
        </p:spPr>
      </p:pic>
      <p:pic>
        <p:nvPicPr>
          <p:cNvPr id="810" name="Google Shape;810;p61"/>
          <p:cNvPicPr preferRelativeResize="0"/>
          <p:nvPr/>
        </p:nvPicPr>
        <p:blipFill rotWithShape="1">
          <a:blip r:embed="rId4">
            <a:alphaModFix/>
          </a:blip>
          <a:srcRect r="73892" b="-11271"/>
          <a:stretch/>
        </p:blipFill>
        <p:spPr>
          <a:xfrm>
            <a:off x="8487200" y="263750"/>
            <a:ext cx="439550" cy="398700"/>
          </a:xfrm>
          <a:prstGeom prst="rect">
            <a:avLst/>
          </a:prstGeom>
          <a:noFill/>
          <a:ln>
            <a:noFill/>
          </a:ln>
        </p:spPr>
      </p:pic>
      <p:sp>
        <p:nvSpPr>
          <p:cNvPr id="811" name="Google Shape;811;p61"/>
          <p:cNvSpPr txBox="1"/>
          <p:nvPr/>
        </p:nvSpPr>
        <p:spPr>
          <a:xfrm>
            <a:off x="1027500" y="1754125"/>
            <a:ext cx="6226500" cy="2955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Objetivos de la dinámica:</a:t>
            </a:r>
            <a:endParaRPr sz="1200">
              <a:latin typeface="Poppins"/>
              <a:ea typeface="Poppins"/>
              <a:cs typeface="Poppins"/>
              <a:sym typeface="Poppins"/>
            </a:endParaRPr>
          </a:p>
          <a:p>
            <a:pPr marL="457200" lvl="0" indent="0" algn="l" rtl="0">
              <a:lnSpc>
                <a:spcPct val="200000"/>
              </a:lnSpc>
              <a:spcBef>
                <a:spcPts val="0"/>
              </a:spcBef>
              <a:spcAft>
                <a:spcPts val="0"/>
              </a:spcAft>
              <a:buNone/>
            </a:pPr>
            <a:r>
              <a:rPr lang="en-US" sz="1200">
                <a:latin typeface="Poppins"/>
                <a:ea typeface="Poppins"/>
                <a:cs typeface="Poppins"/>
                <a:sym typeface="Poppins"/>
              </a:rPr>
              <a:t>Abordar, contextualizar y reflexionar sobre las principales problemáticas actuales en materia de reciclaje.</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	Establecer relaciones causa raíz de las problemáticas. Análisis profundo.</a:t>
            </a:r>
            <a:endParaRPr sz="1200">
              <a:latin typeface="Poppins"/>
              <a:ea typeface="Poppins"/>
              <a:cs typeface="Poppins"/>
              <a:sym typeface="Poppins"/>
            </a:endParaRPr>
          </a:p>
          <a:p>
            <a:pPr marL="457200" lvl="0" indent="0" algn="l" rtl="0">
              <a:lnSpc>
                <a:spcPct val="200000"/>
              </a:lnSpc>
              <a:spcBef>
                <a:spcPts val="0"/>
              </a:spcBef>
              <a:spcAft>
                <a:spcPts val="0"/>
              </a:spcAft>
              <a:buNone/>
            </a:pPr>
            <a:r>
              <a:rPr lang="en-US" sz="1200">
                <a:latin typeface="Poppins"/>
                <a:ea typeface="Poppins"/>
                <a:cs typeface="Poppins"/>
                <a:sym typeface="Poppins"/>
              </a:rPr>
              <a:t>Idear y recopilar de manera colectiva posibles soluciones a implementar. En un entorno o lógica sandbox.</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Metodología de la dinámica:</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	World café en grupo y por problemáticas. Dos horas. 25 personas.</a:t>
            </a:r>
            <a:endParaRPr sz="1200">
              <a:latin typeface="Poppins"/>
              <a:ea typeface="Poppins"/>
              <a:cs typeface="Poppins"/>
              <a:sym typeface="Poppins"/>
            </a:endParaRPr>
          </a:p>
        </p:txBody>
      </p:sp>
      <p:sp>
        <p:nvSpPr>
          <p:cNvPr id="812" name="Google Shape;812;p61"/>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FICHA TÉCNICA DE LA DINÁMICA</a:t>
            </a:r>
            <a:endParaRPr sz="2400">
              <a:solidFill>
                <a:srgbClr val="41BED0"/>
              </a:solidFill>
              <a:latin typeface="Poppins"/>
              <a:ea typeface="Poppins"/>
              <a:cs typeface="Poppins"/>
              <a:sym typeface="Poppins"/>
            </a:endParaRPr>
          </a:p>
        </p:txBody>
      </p:sp>
      <p:sp>
        <p:nvSpPr>
          <p:cNvPr id="813" name="Google Shape;813;p61"/>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1"/>
          <p:cNvSpPr/>
          <p:nvPr/>
        </p:nvSpPr>
        <p:spPr>
          <a:xfrm>
            <a:off x="1294050" y="2221350"/>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1"/>
          <p:cNvSpPr/>
          <p:nvPr/>
        </p:nvSpPr>
        <p:spPr>
          <a:xfrm>
            <a:off x="1294050" y="2947900"/>
            <a:ext cx="137100" cy="137100"/>
          </a:xfrm>
          <a:prstGeom prst="rect">
            <a:avLst/>
          </a:prstGeom>
          <a:solidFill>
            <a:srgbClr val="266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1"/>
          <p:cNvSpPr/>
          <p:nvPr/>
        </p:nvSpPr>
        <p:spPr>
          <a:xfrm>
            <a:off x="1294050" y="3363250"/>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1"/>
          <p:cNvSpPr/>
          <p:nvPr/>
        </p:nvSpPr>
        <p:spPr>
          <a:xfrm>
            <a:off x="1294050" y="4419825"/>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1"/>
          <p:cNvSpPr/>
          <p:nvPr/>
        </p:nvSpPr>
        <p:spPr>
          <a:xfrm>
            <a:off x="721725" y="40377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1"/>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39</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p:nvPr/>
        </p:nvSpPr>
        <p:spPr>
          <a:xfrm>
            <a:off x="437400" y="438500"/>
            <a:ext cx="442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41BED0"/>
                </a:solidFill>
                <a:latin typeface="Poppins"/>
                <a:ea typeface="Poppins"/>
                <a:cs typeface="Poppins"/>
                <a:sym typeface="Poppins"/>
              </a:rPr>
              <a:t>Metodología híbrida</a:t>
            </a:r>
            <a:endParaRPr sz="2200" b="1">
              <a:solidFill>
                <a:srgbClr val="41BED0"/>
              </a:solidFill>
              <a:latin typeface="Poppins"/>
              <a:ea typeface="Poppins"/>
              <a:cs typeface="Poppins"/>
              <a:sym typeface="Poppins"/>
            </a:endParaRPr>
          </a:p>
        </p:txBody>
      </p:sp>
      <p:sp>
        <p:nvSpPr>
          <p:cNvPr id="134" name="Google Shape;134;p26"/>
          <p:cNvSpPr txBox="1"/>
          <p:nvPr/>
        </p:nvSpPr>
        <p:spPr>
          <a:xfrm>
            <a:off x="437400" y="981425"/>
            <a:ext cx="73446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a:solidFill>
                  <a:schemeClr val="dk1"/>
                </a:solidFill>
                <a:latin typeface="Poppins"/>
                <a:ea typeface="Poppins"/>
                <a:cs typeface="Poppins"/>
                <a:sym typeface="Poppins"/>
              </a:rPr>
              <a:t>La complejidad propia del objeto de estudio implica un diseño metodológico que sea capaz de captar las diferentes dimensiones del problema.</a:t>
            </a:r>
            <a:endParaRPr sz="1100">
              <a:solidFill>
                <a:schemeClr val="dk1"/>
              </a:solidFill>
              <a:latin typeface="Poppins"/>
              <a:ea typeface="Poppins"/>
              <a:cs typeface="Poppins"/>
              <a:sym typeface="Poppins"/>
            </a:endParaRPr>
          </a:p>
        </p:txBody>
      </p:sp>
      <p:sp>
        <p:nvSpPr>
          <p:cNvPr id="135" name="Google Shape;135;p26"/>
          <p:cNvSpPr/>
          <p:nvPr/>
        </p:nvSpPr>
        <p:spPr>
          <a:xfrm>
            <a:off x="485775" y="1981550"/>
            <a:ext cx="1638300" cy="361500"/>
          </a:xfrm>
          <a:prstGeom prst="roundRect">
            <a:avLst>
              <a:gd name="adj" fmla="val 26349"/>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444525" y="2448275"/>
            <a:ext cx="1720800" cy="2133600"/>
          </a:xfrm>
          <a:prstGeom prst="roundRect">
            <a:avLst>
              <a:gd name="adj" fmla="val 11047"/>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558225" y="2537300"/>
            <a:ext cx="1493400" cy="415800"/>
          </a:xfrm>
          <a:prstGeom prst="roundRect">
            <a:avLst>
              <a:gd name="adj" fmla="val 263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p:nvPr/>
        </p:nvSpPr>
        <p:spPr>
          <a:xfrm>
            <a:off x="447675" y="1985300"/>
            <a:ext cx="1714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FASE EXPLORATORIA</a:t>
            </a:r>
            <a:endParaRPr sz="1100">
              <a:solidFill>
                <a:schemeClr val="lt1"/>
              </a:solidFill>
              <a:latin typeface="Poppins SemiBold"/>
              <a:ea typeface="Poppins SemiBold"/>
              <a:cs typeface="Poppins SemiBold"/>
              <a:sym typeface="Poppins SemiBold"/>
            </a:endParaRPr>
          </a:p>
        </p:txBody>
      </p:sp>
      <p:sp>
        <p:nvSpPr>
          <p:cNvPr id="139" name="Google Shape;139;p26"/>
          <p:cNvSpPr txBox="1"/>
          <p:nvPr/>
        </p:nvSpPr>
        <p:spPr>
          <a:xfrm>
            <a:off x="447675" y="2568200"/>
            <a:ext cx="1714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rgbClr val="FBB800"/>
                </a:solidFill>
                <a:latin typeface="Poppins SemiBold"/>
                <a:ea typeface="Poppins SemiBold"/>
                <a:cs typeface="Poppins SemiBold"/>
                <a:sym typeface="Poppins SemiBold"/>
              </a:rPr>
              <a:t>Cualitativa</a:t>
            </a:r>
            <a:endParaRPr sz="1200">
              <a:solidFill>
                <a:srgbClr val="FBB800"/>
              </a:solidFill>
              <a:latin typeface="Poppins SemiBold"/>
              <a:ea typeface="Poppins SemiBold"/>
              <a:cs typeface="Poppins SemiBold"/>
              <a:sym typeface="Poppins SemiBold"/>
            </a:endParaRPr>
          </a:p>
        </p:txBody>
      </p:sp>
      <p:sp>
        <p:nvSpPr>
          <p:cNvPr id="140" name="Google Shape;140;p26"/>
          <p:cNvSpPr txBox="1"/>
          <p:nvPr/>
        </p:nvSpPr>
        <p:spPr>
          <a:xfrm>
            <a:off x="523875" y="3006350"/>
            <a:ext cx="15621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Analizar discursos y detectar sesgos.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3 grupos de discusión: diferentes edades y posiciones ante la sostenibilidad</a:t>
            </a:r>
            <a:endParaRPr sz="1100">
              <a:solidFill>
                <a:schemeClr val="lt1"/>
              </a:solidFill>
              <a:latin typeface="Poppins Medium"/>
              <a:ea typeface="Poppins Medium"/>
              <a:cs typeface="Poppins Medium"/>
              <a:sym typeface="Poppins Medium"/>
            </a:endParaRPr>
          </a:p>
        </p:txBody>
      </p:sp>
      <p:sp>
        <p:nvSpPr>
          <p:cNvPr id="141" name="Google Shape;141;p26"/>
          <p:cNvSpPr/>
          <p:nvPr/>
        </p:nvSpPr>
        <p:spPr>
          <a:xfrm>
            <a:off x="2653566" y="1981550"/>
            <a:ext cx="1638300" cy="361500"/>
          </a:xfrm>
          <a:prstGeom prst="roundRect">
            <a:avLst>
              <a:gd name="adj" fmla="val 26349"/>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2612316" y="2448275"/>
            <a:ext cx="1720800" cy="2133600"/>
          </a:xfrm>
          <a:prstGeom prst="roundRect">
            <a:avLst>
              <a:gd name="adj" fmla="val 11047"/>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2726016" y="2537300"/>
            <a:ext cx="1493400" cy="415800"/>
          </a:xfrm>
          <a:prstGeom prst="roundRect">
            <a:avLst>
              <a:gd name="adj" fmla="val 263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txBox="1"/>
          <p:nvPr/>
        </p:nvSpPr>
        <p:spPr>
          <a:xfrm>
            <a:off x="2615466" y="1985300"/>
            <a:ext cx="1714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FASE DE MEDICIÓN</a:t>
            </a:r>
            <a:endParaRPr sz="1100">
              <a:solidFill>
                <a:schemeClr val="lt1"/>
              </a:solidFill>
              <a:latin typeface="Poppins SemiBold"/>
              <a:ea typeface="Poppins SemiBold"/>
              <a:cs typeface="Poppins SemiBold"/>
              <a:sym typeface="Poppins SemiBold"/>
            </a:endParaRPr>
          </a:p>
        </p:txBody>
      </p:sp>
      <p:sp>
        <p:nvSpPr>
          <p:cNvPr id="145" name="Google Shape;145;p26"/>
          <p:cNvSpPr txBox="1"/>
          <p:nvPr/>
        </p:nvSpPr>
        <p:spPr>
          <a:xfrm>
            <a:off x="2615466" y="2568200"/>
            <a:ext cx="1714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rgbClr val="41BED0"/>
                </a:solidFill>
                <a:latin typeface="Poppins SemiBold"/>
                <a:ea typeface="Poppins SemiBold"/>
                <a:cs typeface="Poppins SemiBold"/>
                <a:sym typeface="Poppins SemiBold"/>
              </a:rPr>
              <a:t>Cualitativa</a:t>
            </a:r>
            <a:endParaRPr sz="1200">
              <a:solidFill>
                <a:srgbClr val="41BED0"/>
              </a:solidFill>
              <a:latin typeface="Poppins SemiBold"/>
              <a:ea typeface="Poppins SemiBold"/>
              <a:cs typeface="Poppins SemiBold"/>
              <a:sym typeface="Poppins SemiBold"/>
            </a:endParaRPr>
          </a:p>
        </p:txBody>
      </p:sp>
      <p:sp>
        <p:nvSpPr>
          <p:cNvPr id="146" name="Google Shape;146;p26"/>
          <p:cNvSpPr txBox="1"/>
          <p:nvPr/>
        </p:nvSpPr>
        <p:spPr>
          <a:xfrm>
            <a:off x="2691666" y="3006350"/>
            <a:ext cx="1562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Medir opiniones y acciones y establecer una tipología de consumidores.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Encuesta online a 18-65 años. 2.151 encuentas</a:t>
            </a:r>
            <a:endParaRPr sz="1100">
              <a:solidFill>
                <a:schemeClr val="lt1"/>
              </a:solidFill>
              <a:latin typeface="Poppins Medium"/>
              <a:ea typeface="Poppins Medium"/>
              <a:cs typeface="Poppins Medium"/>
              <a:sym typeface="Poppins Medium"/>
            </a:endParaRPr>
          </a:p>
        </p:txBody>
      </p:sp>
      <p:sp>
        <p:nvSpPr>
          <p:cNvPr id="147" name="Google Shape;147;p26"/>
          <p:cNvSpPr/>
          <p:nvPr/>
        </p:nvSpPr>
        <p:spPr>
          <a:xfrm>
            <a:off x="4786400" y="1981550"/>
            <a:ext cx="3882300" cy="361500"/>
          </a:xfrm>
          <a:prstGeom prst="roundRect">
            <a:avLst>
              <a:gd name="adj" fmla="val 26349"/>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4783257" y="2448275"/>
            <a:ext cx="1720800" cy="2133600"/>
          </a:xfrm>
          <a:prstGeom prst="roundRect">
            <a:avLst>
              <a:gd name="adj" fmla="val 1104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4896957" y="2537300"/>
            <a:ext cx="1493400" cy="415800"/>
          </a:xfrm>
          <a:prstGeom prst="roundRect">
            <a:avLst>
              <a:gd name="adj" fmla="val 263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txBox="1"/>
          <p:nvPr/>
        </p:nvSpPr>
        <p:spPr>
          <a:xfrm>
            <a:off x="4786407" y="2492000"/>
            <a:ext cx="1714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rgbClr val="3DA491"/>
                </a:solidFill>
                <a:latin typeface="Poppins SemiBold"/>
                <a:ea typeface="Poppins SemiBold"/>
                <a:cs typeface="Poppins SemiBold"/>
                <a:sym typeface="Poppins SemiBold"/>
              </a:rPr>
              <a:t>Economía del comportamiento</a:t>
            </a:r>
            <a:endParaRPr sz="900">
              <a:solidFill>
                <a:srgbClr val="3DA491"/>
              </a:solidFill>
              <a:latin typeface="Poppins SemiBold"/>
              <a:ea typeface="Poppins SemiBold"/>
              <a:cs typeface="Poppins SemiBold"/>
              <a:sym typeface="Poppins SemiBold"/>
            </a:endParaRPr>
          </a:p>
        </p:txBody>
      </p:sp>
      <p:sp>
        <p:nvSpPr>
          <p:cNvPr id="151" name="Google Shape;151;p26"/>
          <p:cNvSpPr txBox="1"/>
          <p:nvPr/>
        </p:nvSpPr>
        <p:spPr>
          <a:xfrm>
            <a:off x="4862607" y="3006350"/>
            <a:ext cx="15621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Testar sesgos cognitivos</a:t>
            </a: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endParaRPr sz="1100">
              <a:solidFill>
                <a:schemeClr val="lt1"/>
              </a:solidFill>
              <a:latin typeface="Poppins Medium"/>
              <a:ea typeface="Poppins Medium"/>
              <a:cs typeface="Poppins Medium"/>
              <a:sym typeface="Poppins Medium"/>
            </a:endParaRPr>
          </a:p>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Dos Test A/B en la encuesta</a:t>
            </a:r>
            <a:endParaRPr sz="1100">
              <a:solidFill>
                <a:schemeClr val="lt1"/>
              </a:solidFill>
              <a:latin typeface="Poppins Medium"/>
              <a:ea typeface="Poppins Medium"/>
              <a:cs typeface="Poppins Medium"/>
              <a:sym typeface="Poppins Medium"/>
            </a:endParaRPr>
          </a:p>
        </p:txBody>
      </p:sp>
      <p:sp>
        <p:nvSpPr>
          <p:cNvPr id="152" name="Google Shape;152;p26"/>
          <p:cNvSpPr/>
          <p:nvPr/>
        </p:nvSpPr>
        <p:spPr>
          <a:xfrm>
            <a:off x="6951048" y="2448275"/>
            <a:ext cx="1720800" cy="2133600"/>
          </a:xfrm>
          <a:prstGeom prst="roundRect">
            <a:avLst>
              <a:gd name="adj" fmla="val 11047"/>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7064748" y="2537300"/>
            <a:ext cx="1493400" cy="415800"/>
          </a:xfrm>
          <a:prstGeom prst="roundRect">
            <a:avLst>
              <a:gd name="adj" fmla="val 263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txBox="1"/>
          <p:nvPr/>
        </p:nvSpPr>
        <p:spPr>
          <a:xfrm>
            <a:off x="7105698" y="3006350"/>
            <a:ext cx="1411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lt1"/>
                </a:solidFill>
                <a:latin typeface="Poppins Medium"/>
                <a:ea typeface="Poppins Medium"/>
                <a:cs typeface="Poppins Medium"/>
                <a:sym typeface="Poppins Medium"/>
              </a:rPr>
              <a:t>Realizar experimentos en contextos reales de consumo o servicios</a:t>
            </a:r>
            <a:endParaRPr sz="1100">
              <a:solidFill>
                <a:schemeClr val="lt1"/>
              </a:solidFill>
              <a:latin typeface="Poppins Medium"/>
              <a:ea typeface="Poppins Medium"/>
              <a:cs typeface="Poppins Medium"/>
              <a:sym typeface="Poppins Medium"/>
            </a:endParaRPr>
          </a:p>
        </p:txBody>
      </p:sp>
      <p:sp>
        <p:nvSpPr>
          <p:cNvPr id="155" name="Google Shape;155;p26"/>
          <p:cNvSpPr txBox="1"/>
          <p:nvPr/>
        </p:nvSpPr>
        <p:spPr>
          <a:xfrm>
            <a:off x="6954198" y="2492000"/>
            <a:ext cx="1714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rgbClr val="3DA491"/>
                </a:solidFill>
                <a:latin typeface="Poppins SemiBold"/>
                <a:ea typeface="Poppins SemiBold"/>
                <a:cs typeface="Poppins SemiBold"/>
                <a:sym typeface="Poppins SemiBold"/>
              </a:rPr>
              <a:t>Economía del comportamiento</a:t>
            </a:r>
            <a:endParaRPr sz="900">
              <a:solidFill>
                <a:srgbClr val="3DA491"/>
              </a:solidFill>
              <a:latin typeface="Poppins SemiBold"/>
              <a:ea typeface="Poppins SemiBold"/>
              <a:cs typeface="Poppins SemiBold"/>
              <a:sym typeface="Poppins SemiBold"/>
            </a:endParaRPr>
          </a:p>
        </p:txBody>
      </p:sp>
      <p:sp>
        <p:nvSpPr>
          <p:cNvPr id="156" name="Google Shape;156;p26"/>
          <p:cNvSpPr txBox="1"/>
          <p:nvPr/>
        </p:nvSpPr>
        <p:spPr>
          <a:xfrm>
            <a:off x="4848225" y="1985300"/>
            <a:ext cx="3790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FASE DE EXPERIMENTACIÓN</a:t>
            </a:r>
            <a:endParaRPr sz="1100">
              <a:solidFill>
                <a:schemeClr val="lt1"/>
              </a:solidFill>
              <a:latin typeface="Poppins SemiBold"/>
              <a:ea typeface="Poppins SemiBold"/>
              <a:cs typeface="Poppins SemiBold"/>
              <a:sym typeface="Poppins SemiBold"/>
            </a:endParaRPr>
          </a:p>
        </p:txBody>
      </p:sp>
      <p:sp>
        <p:nvSpPr>
          <p:cNvPr id="157" name="Google Shape;157;p26"/>
          <p:cNvSpPr/>
          <p:nvPr/>
        </p:nvSpPr>
        <p:spPr>
          <a:xfrm rot="5400000">
            <a:off x="2036925" y="4052450"/>
            <a:ext cx="552600" cy="523200"/>
          </a:xfrm>
          <a:prstGeom prst="triangle">
            <a:avLst>
              <a:gd name="adj" fmla="val 50000"/>
            </a:avLst>
          </a:prstGeom>
          <a:solidFill>
            <a:srgbClr val="2668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rot="5400000">
            <a:off x="4122900" y="4052450"/>
            <a:ext cx="552600" cy="523200"/>
          </a:xfrm>
          <a:prstGeom prst="triangle">
            <a:avLst>
              <a:gd name="adj" fmla="val 50000"/>
            </a:avLst>
          </a:prstGeom>
          <a:solidFill>
            <a:srgbClr val="2668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rot="5400000">
            <a:off x="6294600" y="4052450"/>
            <a:ext cx="552600" cy="523200"/>
          </a:xfrm>
          <a:prstGeom prst="triangle">
            <a:avLst>
              <a:gd name="adj" fmla="val 50000"/>
            </a:avLst>
          </a:prstGeom>
          <a:solidFill>
            <a:srgbClr val="2668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26"/>
          <p:cNvPicPr preferRelativeResize="0"/>
          <p:nvPr/>
        </p:nvPicPr>
        <p:blipFill>
          <a:blip r:embed="rId3">
            <a:alphaModFix/>
          </a:blip>
          <a:stretch>
            <a:fillRect/>
          </a:stretch>
        </p:blipFill>
        <p:spPr>
          <a:xfrm>
            <a:off x="7160475" y="263750"/>
            <a:ext cx="1683600" cy="358335"/>
          </a:xfrm>
          <a:prstGeom prst="rect">
            <a:avLst/>
          </a:prstGeom>
          <a:noFill/>
          <a:ln>
            <a:noFill/>
          </a:ln>
        </p:spPr>
      </p:pic>
      <p:sp>
        <p:nvSpPr>
          <p:cNvPr id="161" name="Google Shape;161;p26"/>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825" name="Google Shape;825;p62"/>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26" name="Google Shape;826;p62"/>
          <p:cNvSpPr txBox="1"/>
          <p:nvPr/>
        </p:nvSpPr>
        <p:spPr>
          <a:xfrm>
            <a:off x="1027500" y="1754125"/>
            <a:ext cx="5760600" cy="18471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La metodología de World Café (café del mundo) es un proceso de conversación humana, cálida y significativa que permite a un grupo de personas dialogar sobre preguntas poderosas, para generar ideas, acuerdos y caminos de acción creativos e innovadores, en un ambiente acogedor y amigable, semejante al de una cafetería.</a:t>
            </a:r>
            <a:endParaRPr sz="1200">
              <a:latin typeface="Poppins"/>
              <a:ea typeface="Poppins"/>
              <a:cs typeface="Poppins"/>
              <a:sym typeface="Poppins"/>
            </a:endParaRPr>
          </a:p>
        </p:txBody>
      </p:sp>
      <p:sp>
        <p:nvSpPr>
          <p:cNvPr id="827" name="Google Shape;827;p62"/>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QUÉ ES WORLD CAFÉ</a:t>
            </a:r>
            <a:endParaRPr sz="2400">
              <a:solidFill>
                <a:srgbClr val="41BED0"/>
              </a:solidFill>
              <a:latin typeface="Poppins"/>
              <a:ea typeface="Poppins"/>
              <a:cs typeface="Poppins"/>
              <a:sym typeface="Poppins"/>
            </a:endParaRPr>
          </a:p>
        </p:txBody>
      </p:sp>
      <p:sp>
        <p:nvSpPr>
          <p:cNvPr id="828" name="Google Shape;828;p62"/>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2"/>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40</a:t>
            </a:fld>
            <a:endParaRPr sz="1000">
              <a:solidFill>
                <a:schemeClr val="dk1"/>
              </a:solidFill>
              <a:latin typeface="Poppins Medium"/>
              <a:ea typeface="Poppins Medium"/>
              <a:cs typeface="Poppins Medium"/>
              <a:sym typeface="Poppins Medium"/>
            </a:endParaRPr>
          </a:p>
        </p:txBody>
      </p:sp>
      <p:pic>
        <p:nvPicPr>
          <p:cNvPr id="830" name="Google Shape;830;p62"/>
          <p:cNvPicPr preferRelativeResize="0"/>
          <p:nvPr/>
        </p:nvPicPr>
        <p:blipFill rotWithShape="1">
          <a:blip r:embed="rId4">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63"/>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37" name="Google Shape;837;p63"/>
          <p:cNvSpPr txBox="1"/>
          <p:nvPr/>
        </p:nvSpPr>
        <p:spPr>
          <a:xfrm>
            <a:off x="1027500" y="1754125"/>
            <a:ext cx="3125100" cy="2955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Un análisis de causa raíz (RCA, por sus siglas en inglés) implica encontrar las causas fundamentales de un problema para identificar e implementar soluciones. Este tipo de análisis aborda las causas subyacentes de un problema en lugar de los síntomas superficiales.</a:t>
            </a:r>
            <a:endParaRPr sz="1200">
              <a:latin typeface="Poppins"/>
              <a:ea typeface="Poppins"/>
              <a:cs typeface="Poppins"/>
              <a:sym typeface="Poppins"/>
            </a:endParaRPr>
          </a:p>
        </p:txBody>
      </p:sp>
      <p:sp>
        <p:nvSpPr>
          <p:cNvPr id="838" name="Google Shape;838;p63"/>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QUÉ ES EL ANÁLISIS CAUSA RAÍZ</a:t>
            </a:r>
            <a:endParaRPr sz="2400">
              <a:solidFill>
                <a:srgbClr val="41BED0"/>
              </a:solidFill>
              <a:latin typeface="Poppins"/>
              <a:ea typeface="Poppins"/>
              <a:cs typeface="Poppins"/>
              <a:sym typeface="Poppins"/>
            </a:endParaRPr>
          </a:p>
        </p:txBody>
      </p:sp>
      <p:sp>
        <p:nvSpPr>
          <p:cNvPr id="839" name="Google Shape;839;p63"/>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3"/>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41</a:t>
            </a:fld>
            <a:endParaRPr sz="1000">
              <a:solidFill>
                <a:schemeClr val="dk1"/>
              </a:solidFill>
              <a:latin typeface="Poppins Medium"/>
              <a:ea typeface="Poppins Medium"/>
              <a:cs typeface="Poppins Medium"/>
              <a:sym typeface="Poppins Medium"/>
            </a:endParaRPr>
          </a:p>
        </p:txBody>
      </p:sp>
      <p:pic>
        <p:nvPicPr>
          <p:cNvPr id="841" name="Google Shape;841;p63"/>
          <p:cNvPicPr preferRelativeResize="0"/>
          <p:nvPr/>
        </p:nvPicPr>
        <p:blipFill rotWithShape="1">
          <a:blip r:embed="rId4">
            <a:alphaModFix/>
          </a:blip>
          <a:srcRect t="28633" b="7020"/>
          <a:stretch/>
        </p:blipFill>
        <p:spPr>
          <a:xfrm>
            <a:off x="4572000" y="1928000"/>
            <a:ext cx="4052400" cy="2607550"/>
          </a:xfrm>
          <a:prstGeom prst="rect">
            <a:avLst/>
          </a:prstGeom>
          <a:noFill/>
          <a:ln>
            <a:noFill/>
          </a:ln>
        </p:spPr>
      </p:pic>
      <p:pic>
        <p:nvPicPr>
          <p:cNvPr id="842" name="Google Shape;842;p63"/>
          <p:cNvPicPr preferRelativeResize="0"/>
          <p:nvPr/>
        </p:nvPicPr>
        <p:blipFill rotWithShape="1">
          <a:blip r:embed="rId5">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Google Shape;848;p64"/>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49" name="Google Shape;849;p64"/>
          <p:cNvSpPr txBox="1"/>
          <p:nvPr/>
        </p:nvSpPr>
        <p:spPr>
          <a:xfrm>
            <a:off x="1027500" y="1754125"/>
            <a:ext cx="2978700" cy="2586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Un sandbox en informática o un entorno de pruebas, es una máquina virtual aislada en la que se puede ejecutar código de software potencialmente inseguro sin afectar a los recursos de red o a las aplicaciones locales.</a:t>
            </a:r>
            <a:endParaRPr sz="1200">
              <a:latin typeface="Poppins"/>
              <a:ea typeface="Poppins"/>
              <a:cs typeface="Poppins"/>
              <a:sym typeface="Poppins"/>
            </a:endParaRPr>
          </a:p>
        </p:txBody>
      </p:sp>
      <p:sp>
        <p:nvSpPr>
          <p:cNvPr id="850" name="Google Shape;850;p64"/>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QUÉ ES UN ENTORNO SANDBOX</a:t>
            </a:r>
            <a:endParaRPr sz="2400">
              <a:solidFill>
                <a:srgbClr val="41BED0"/>
              </a:solidFill>
              <a:latin typeface="Poppins"/>
              <a:ea typeface="Poppins"/>
              <a:cs typeface="Poppins"/>
              <a:sym typeface="Poppins"/>
            </a:endParaRPr>
          </a:p>
        </p:txBody>
      </p:sp>
      <p:sp>
        <p:nvSpPr>
          <p:cNvPr id="851" name="Google Shape;851;p64"/>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4"/>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42</a:t>
            </a:fld>
            <a:endParaRPr sz="1000">
              <a:solidFill>
                <a:schemeClr val="dk1"/>
              </a:solidFill>
              <a:latin typeface="Poppins Medium"/>
              <a:ea typeface="Poppins Medium"/>
              <a:cs typeface="Poppins Medium"/>
              <a:sym typeface="Poppins Medium"/>
            </a:endParaRPr>
          </a:p>
        </p:txBody>
      </p:sp>
      <p:pic>
        <p:nvPicPr>
          <p:cNvPr id="853" name="Google Shape;853;p64"/>
          <p:cNvPicPr preferRelativeResize="0"/>
          <p:nvPr/>
        </p:nvPicPr>
        <p:blipFill>
          <a:blip r:embed="rId4">
            <a:alphaModFix/>
          </a:blip>
          <a:stretch>
            <a:fillRect/>
          </a:stretch>
        </p:blipFill>
        <p:spPr>
          <a:xfrm>
            <a:off x="4630400" y="1858075"/>
            <a:ext cx="2900674" cy="2900674"/>
          </a:xfrm>
          <a:prstGeom prst="rect">
            <a:avLst/>
          </a:prstGeom>
          <a:noFill/>
          <a:ln>
            <a:noFill/>
          </a:ln>
        </p:spPr>
      </p:pic>
      <p:pic>
        <p:nvPicPr>
          <p:cNvPr id="854" name="Google Shape;854;p64"/>
          <p:cNvPicPr preferRelativeResize="0"/>
          <p:nvPr/>
        </p:nvPicPr>
        <p:blipFill rotWithShape="1">
          <a:blip r:embed="rId5">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860" name="Google Shape;860;p65"/>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61" name="Google Shape;861;p65"/>
          <p:cNvSpPr txBox="1"/>
          <p:nvPr/>
        </p:nvSpPr>
        <p:spPr>
          <a:xfrm>
            <a:off x="1027500" y="1754125"/>
            <a:ext cx="7118400" cy="3324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Se necesitan 6 secretarios/as que vayan registrando la conversación en las mesas.</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Cada una de las tres salas preparadas para la dinámica albergará dos mesas.</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El resto, conformamos 6 grupos de 6 pax, intentando que sean lo más diversos posible.</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Los grupos van rotando por las diferentes mesas. El tiempo para estar en una mesa será de 15 minutos. Durante esos 15 minutos:</a:t>
            </a:r>
            <a:endParaRPr sz="1200">
              <a:latin typeface="Poppins"/>
              <a:ea typeface="Poppins"/>
              <a:cs typeface="Poppins"/>
              <a:sym typeface="Poppins"/>
            </a:endParaRPr>
          </a:p>
          <a:p>
            <a:pPr marL="0" lvl="0" indent="457200" algn="l" rtl="0">
              <a:lnSpc>
                <a:spcPct val="200000"/>
              </a:lnSpc>
              <a:spcBef>
                <a:spcPts val="0"/>
              </a:spcBef>
              <a:spcAft>
                <a:spcPts val="0"/>
              </a:spcAft>
              <a:buNone/>
            </a:pPr>
            <a:r>
              <a:rPr lang="en-US" sz="1200">
                <a:latin typeface="Poppins"/>
                <a:ea typeface="Poppins"/>
                <a:cs typeface="Poppins"/>
                <a:sym typeface="Poppins"/>
              </a:rPr>
              <a:t>El secretario/a resumirá lo hablado hasta el momento.</a:t>
            </a:r>
            <a:endParaRPr sz="1200">
              <a:latin typeface="Poppins"/>
              <a:ea typeface="Poppins"/>
              <a:cs typeface="Poppins"/>
              <a:sym typeface="Poppins"/>
            </a:endParaRPr>
          </a:p>
          <a:p>
            <a:pPr marL="0" lvl="0" indent="457200" algn="l" rtl="0">
              <a:lnSpc>
                <a:spcPct val="200000"/>
              </a:lnSpc>
              <a:spcBef>
                <a:spcPts val="0"/>
              </a:spcBef>
              <a:spcAft>
                <a:spcPts val="0"/>
              </a:spcAft>
              <a:buNone/>
            </a:pPr>
            <a:r>
              <a:rPr lang="en-US" sz="1200">
                <a:latin typeface="Poppins"/>
                <a:ea typeface="Poppins"/>
                <a:cs typeface="Poppins"/>
                <a:sym typeface="Poppins"/>
              </a:rPr>
              <a:t>El grupo aportará sus opiniones en dos ámbitos:</a:t>
            </a:r>
            <a:endParaRPr sz="1200">
              <a:latin typeface="Poppins"/>
              <a:ea typeface="Poppins"/>
              <a:cs typeface="Poppins"/>
              <a:sym typeface="Poppins"/>
            </a:endParaRPr>
          </a:p>
          <a:p>
            <a:pPr marL="0" lvl="0" indent="457200" algn="l" rtl="0">
              <a:lnSpc>
                <a:spcPct val="200000"/>
              </a:lnSpc>
              <a:spcBef>
                <a:spcPts val="0"/>
              </a:spcBef>
              <a:spcAft>
                <a:spcPts val="0"/>
              </a:spcAft>
              <a:buNone/>
            </a:pPr>
            <a:r>
              <a:rPr lang="en-US" sz="1200">
                <a:latin typeface="Poppins"/>
                <a:ea typeface="Poppins"/>
                <a:cs typeface="Poppins"/>
                <a:sym typeface="Poppins"/>
              </a:rPr>
              <a:t>	El análisis causa raíz, intentando hallar la causa subyacente o no visible.</a:t>
            </a:r>
            <a:endParaRPr sz="1200">
              <a:latin typeface="Poppins"/>
              <a:ea typeface="Poppins"/>
              <a:cs typeface="Poppins"/>
              <a:sym typeface="Poppins"/>
            </a:endParaRPr>
          </a:p>
          <a:p>
            <a:pPr marL="457200" lvl="0" indent="457200" algn="l" rtl="0">
              <a:lnSpc>
                <a:spcPct val="200000"/>
              </a:lnSpc>
              <a:spcBef>
                <a:spcPts val="0"/>
              </a:spcBef>
              <a:spcAft>
                <a:spcPts val="0"/>
              </a:spcAft>
              <a:buNone/>
            </a:pPr>
            <a:r>
              <a:rPr lang="en-US" sz="1200">
                <a:latin typeface="Poppins"/>
                <a:ea typeface="Poppins"/>
                <a:cs typeface="Poppins"/>
                <a:sym typeface="Poppins"/>
              </a:rPr>
              <a:t>Las posibles soluciones, dentro de una lógica sandbox.</a:t>
            </a:r>
            <a:endParaRPr sz="1200">
              <a:latin typeface="Poppins"/>
              <a:ea typeface="Poppins"/>
              <a:cs typeface="Poppins"/>
              <a:sym typeface="Poppins"/>
            </a:endParaRPr>
          </a:p>
        </p:txBody>
      </p:sp>
      <p:sp>
        <p:nvSpPr>
          <p:cNvPr id="862" name="Google Shape;862;p65"/>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DE QUÉ VAMOS A HABLAR</a:t>
            </a:r>
            <a:endParaRPr sz="2400">
              <a:solidFill>
                <a:srgbClr val="41BED0"/>
              </a:solidFill>
              <a:latin typeface="Poppins"/>
              <a:ea typeface="Poppins"/>
              <a:cs typeface="Poppins"/>
              <a:sym typeface="Poppins"/>
            </a:endParaRPr>
          </a:p>
        </p:txBody>
      </p:sp>
      <p:sp>
        <p:nvSpPr>
          <p:cNvPr id="863" name="Google Shape;863;p65"/>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5"/>
          <p:cNvSpPr/>
          <p:nvPr/>
        </p:nvSpPr>
        <p:spPr>
          <a:xfrm>
            <a:off x="721725" y="25846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5"/>
          <p:cNvSpPr/>
          <p:nvPr/>
        </p:nvSpPr>
        <p:spPr>
          <a:xfrm>
            <a:off x="721725" y="2947900"/>
            <a:ext cx="137100" cy="137100"/>
          </a:xfrm>
          <a:prstGeom prst="rect">
            <a:avLst/>
          </a:prstGeom>
          <a:solidFill>
            <a:srgbClr val="266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5"/>
          <p:cNvSpPr/>
          <p:nvPr/>
        </p:nvSpPr>
        <p:spPr>
          <a:xfrm>
            <a:off x="1640100" y="4442550"/>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5"/>
          <p:cNvSpPr/>
          <p:nvPr/>
        </p:nvSpPr>
        <p:spPr>
          <a:xfrm>
            <a:off x="1134350" y="3674450"/>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5"/>
          <p:cNvSpPr/>
          <p:nvPr/>
        </p:nvSpPr>
        <p:spPr>
          <a:xfrm>
            <a:off x="1134350" y="40377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5"/>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43</a:t>
            </a:fld>
            <a:endParaRPr sz="1000">
              <a:solidFill>
                <a:schemeClr val="dk1"/>
              </a:solidFill>
              <a:latin typeface="Poppins Medium"/>
              <a:ea typeface="Poppins Medium"/>
              <a:cs typeface="Poppins Medium"/>
              <a:sym typeface="Poppins Medium"/>
            </a:endParaRPr>
          </a:p>
        </p:txBody>
      </p:sp>
      <p:sp>
        <p:nvSpPr>
          <p:cNvPr id="870" name="Google Shape;870;p65"/>
          <p:cNvSpPr/>
          <p:nvPr/>
        </p:nvSpPr>
        <p:spPr>
          <a:xfrm>
            <a:off x="1640100" y="48038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1" name="Google Shape;871;p65"/>
          <p:cNvPicPr preferRelativeResize="0"/>
          <p:nvPr/>
        </p:nvPicPr>
        <p:blipFill rotWithShape="1">
          <a:blip r:embed="rId4">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66"/>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78" name="Google Shape;878;p66"/>
          <p:cNvSpPr txBox="1"/>
          <p:nvPr/>
        </p:nvSpPr>
        <p:spPr>
          <a:xfrm>
            <a:off x="1027500" y="1754125"/>
            <a:ext cx="7459800" cy="3324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200">
                <a:latin typeface="Poppins"/>
                <a:ea typeface="Poppins"/>
                <a:cs typeface="Poppins"/>
                <a:sym typeface="Poppins"/>
              </a:rPr>
              <a:t>El secretario/a irá recogiendo y apuntando en el mapa las conclusiones e ideas más significativas.</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Cuando la señal suene, el tiempo habrá terminado y el grupo dejará la mesa y pasará a la siguiente, repitiendo el proceso.</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En hora y media, todas las personas habrán participado en el análisis causa raíz y la ideación de soluciones. Es momento de regresar a la sala principal.</a:t>
            </a:r>
            <a:endParaRPr sz="1200">
              <a:latin typeface="Poppins"/>
              <a:ea typeface="Poppins"/>
              <a:cs typeface="Poppins"/>
              <a:sym typeface="Poppins"/>
            </a:endParaRPr>
          </a:p>
          <a:p>
            <a:pPr marL="0" lvl="0" indent="0" algn="l" rtl="0">
              <a:lnSpc>
                <a:spcPct val="200000"/>
              </a:lnSpc>
              <a:spcBef>
                <a:spcPts val="0"/>
              </a:spcBef>
              <a:spcAft>
                <a:spcPts val="0"/>
              </a:spcAft>
              <a:buNone/>
            </a:pPr>
            <a:r>
              <a:rPr lang="en-US" sz="1200">
                <a:latin typeface="Poppins"/>
                <a:ea typeface="Poppins"/>
                <a:cs typeface="Poppins"/>
                <a:sym typeface="Poppins"/>
              </a:rPr>
              <a:t>De vuelta en la sala principal, cada secretario/a compartirá en el plenario los hallazgos y conclusiones más significativas en torno a su problemática. Los resultados serán utilizados para avanzar en la definición del Observatorio y sus estrategias a seguir.</a:t>
            </a:r>
            <a:endParaRPr sz="1200">
              <a:latin typeface="Poppins"/>
              <a:ea typeface="Poppins"/>
              <a:cs typeface="Poppins"/>
              <a:sym typeface="Poppins"/>
            </a:endParaRPr>
          </a:p>
        </p:txBody>
      </p:sp>
      <p:sp>
        <p:nvSpPr>
          <p:cNvPr id="879" name="Google Shape;879;p66"/>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DE QUÉ VAMOS A HABLAR</a:t>
            </a:r>
            <a:endParaRPr sz="2400">
              <a:solidFill>
                <a:srgbClr val="41BED0"/>
              </a:solidFill>
              <a:latin typeface="Poppins"/>
              <a:ea typeface="Poppins"/>
              <a:cs typeface="Poppins"/>
              <a:sym typeface="Poppins"/>
            </a:endParaRPr>
          </a:p>
        </p:txBody>
      </p:sp>
      <p:sp>
        <p:nvSpPr>
          <p:cNvPr id="880" name="Google Shape;880;p66"/>
          <p:cNvSpPr/>
          <p:nvPr/>
        </p:nvSpPr>
        <p:spPr>
          <a:xfrm>
            <a:off x="721725" y="1858075"/>
            <a:ext cx="137100" cy="137100"/>
          </a:xfrm>
          <a:prstGeom prst="rect">
            <a:avLst/>
          </a:prstGeom>
          <a:solidFill>
            <a:srgbClr val="FB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6"/>
          <p:cNvSpPr/>
          <p:nvPr/>
        </p:nvSpPr>
        <p:spPr>
          <a:xfrm>
            <a:off x="721725" y="2584625"/>
            <a:ext cx="137100" cy="137100"/>
          </a:xfrm>
          <a:prstGeom prst="rect">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6"/>
          <p:cNvSpPr/>
          <p:nvPr/>
        </p:nvSpPr>
        <p:spPr>
          <a:xfrm>
            <a:off x="721725" y="3311175"/>
            <a:ext cx="137100" cy="137100"/>
          </a:xfrm>
          <a:prstGeom prst="rect">
            <a:avLst/>
          </a:prstGeom>
          <a:solidFill>
            <a:srgbClr val="266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6"/>
          <p:cNvSpPr/>
          <p:nvPr/>
        </p:nvSpPr>
        <p:spPr>
          <a:xfrm>
            <a:off x="721725" y="4037725"/>
            <a:ext cx="137100" cy="137100"/>
          </a:xfrm>
          <a:prstGeom prst="rect">
            <a:avLst/>
          </a:prstGeom>
          <a:solidFill>
            <a:srgbClr val="41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6"/>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44</a:t>
            </a:fld>
            <a:endParaRPr sz="1000">
              <a:solidFill>
                <a:schemeClr val="dk1"/>
              </a:solidFill>
              <a:latin typeface="Poppins Medium"/>
              <a:ea typeface="Poppins Medium"/>
              <a:cs typeface="Poppins Medium"/>
              <a:sym typeface="Poppins Medium"/>
            </a:endParaRPr>
          </a:p>
        </p:txBody>
      </p:sp>
      <p:pic>
        <p:nvPicPr>
          <p:cNvPr id="885" name="Google Shape;885;p66"/>
          <p:cNvPicPr preferRelativeResize="0"/>
          <p:nvPr/>
        </p:nvPicPr>
        <p:blipFill rotWithShape="1">
          <a:blip r:embed="rId4">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67"/>
          <p:cNvPicPr preferRelativeResize="0"/>
          <p:nvPr/>
        </p:nvPicPr>
        <p:blipFill rotWithShape="1">
          <a:blip r:embed="rId3">
            <a:alphaModFix/>
          </a:blip>
          <a:srcRect t="20439"/>
          <a:stretch/>
        </p:blipFill>
        <p:spPr>
          <a:xfrm>
            <a:off x="0" y="0"/>
            <a:ext cx="9144000" cy="5143499"/>
          </a:xfrm>
          <a:prstGeom prst="rect">
            <a:avLst/>
          </a:prstGeom>
          <a:noFill/>
          <a:ln>
            <a:noFill/>
          </a:ln>
        </p:spPr>
      </p:pic>
      <p:sp>
        <p:nvSpPr>
          <p:cNvPr id="892" name="Google Shape;892;p67"/>
          <p:cNvSpPr txBox="1"/>
          <p:nvPr/>
        </p:nvSpPr>
        <p:spPr>
          <a:xfrm>
            <a:off x="598950" y="1048700"/>
            <a:ext cx="8105700" cy="419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Conclusiones sacadas del Inventario de residuos, de las charlas en el programa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Hogares verdes y del día a día del Observatorio de Residuos.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b="1">
                <a:latin typeface="Poppins"/>
                <a:ea typeface="Poppins"/>
                <a:cs typeface="Poppins"/>
                <a:sym typeface="Poppins"/>
              </a:rPr>
              <a:t>1.     Recogemos la mayoría de los residuos mezclados, debido a ello, no se pueden reciclar bien. </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b="1">
                <a:latin typeface="Poppins"/>
                <a:ea typeface="Poppins"/>
                <a:cs typeface="Poppins"/>
                <a:sym typeface="Poppins"/>
              </a:rPr>
              <a:t>2.     Necesitamos recoger por separado todo lo que sea orgánico y no mezclarlo con otros residuos. </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b="1">
                <a:latin typeface="Poppins"/>
                <a:ea typeface="Poppins"/>
                <a:cs typeface="Poppins"/>
                <a:sym typeface="Poppins"/>
              </a:rPr>
              <a:t>3.     Existe una confusión muy grande en cuanto al uso del contenedor amarillo: envases, plásticos, otros residuos…</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b="1">
                <a:latin typeface="Poppins"/>
                <a:ea typeface="Poppins"/>
                <a:cs typeface="Poppins"/>
                <a:sym typeface="Poppins"/>
              </a:rPr>
              <a:t>4.     La voluntariedad a la hora de separar los residuos no es suficiente, es necesario tener presente que es una obligación como ciudadano. </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b="1">
                <a:latin typeface="Poppins"/>
                <a:ea typeface="Poppins"/>
                <a:cs typeface="Poppins"/>
                <a:sym typeface="Poppins"/>
              </a:rPr>
              <a:t>5.     No hay control suficiente en la generación de residuos, algo que sí ocurre con otros consumos del hogar: agua, gas, luz... mejorar el control permitiría una tasa más justa. </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b="1">
              <a:latin typeface="Poppins"/>
              <a:ea typeface="Poppins"/>
              <a:cs typeface="Poppins"/>
              <a:sym typeface="Poppins"/>
            </a:endParaRPr>
          </a:p>
          <a:p>
            <a:pPr marL="0" lvl="0" indent="0" algn="l" rtl="0">
              <a:lnSpc>
                <a:spcPct val="115000"/>
              </a:lnSpc>
              <a:spcBef>
                <a:spcPts val="0"/>
              </a:spcBef>
              <a:spcAft>
                <a:spcPts val="0"/>
              </a:spcAft>
              <a:buNone/>
            </a:pPr>
            <a:r>
              <a:rPr lang="en-US" sz="1200" b="1">
                <a:latin typeface="Poppins"/>
                <a:ea typeface="Poppins"/>
                <a:cs typeface="Poppins"/>
                <a:sym typeface="Poppins"/>
              </a:rPr>
              <a:t>6.     Quien separa sus residuos y los gestiona adecuadamente está penalizado, tiene un mayor esfuerzo que quien lo junta todo en una misma bolsa.</a:t>
            </a:r>
            <a:endParaRPr sz="1200" b="1">
              <a:latin typeface="Poppins"/>
              <a:ea typeface="Poppins"/>
              <a:cs typeface="Poppins"/>
              <a:sym typeface="Poppins"/>
            </a:endParaRPr>
          </a:p>
          <a:p>
            <a:pPr marL="0" lvl="0" indent="0" algn="l" rtl="0">
              <a:lnSpc>
                <a:spcPct val="115000"/>
              </a:lnSpc>
              <a:spcBef>
                <a:spcPts val="0"/>
              </a:spcBef>
              <a:spcAft>
                <a:spcPts val="0"/>
              </a:spcAft>
              <a:buNone/>
            </a:pPr>
            <a:endParaRPr sz="1200">
              <a:latin typeface="Poppins"/>
              <a:ea typeface="Poppins"/>
              <a:cs typeface="Poppins"/>
              <a:sym typeface="Poppins"/>
            </a:endParaRPr>
          </a:p>
        </p:txBody>
      </p:sp>
      <p:sp>
        <p:nvSpPr>
          <p:cNvPr id="893" name="Google Shape;893;p67"/>
          <p:cNvSpPr txBox="1"/>
          <p:nvPr/>
        </p:nvSpPr>
        <p:spPr>
          <a:xfrm>
            <a:off x="721725" y="662450"/>
            <a:ext cx="539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1BED0"/>
                </a:solidFill>
                <a:latin typeface="Poppins"/>
                <a:ea typeface="Poppins"/>
                <a:cs typeface="Poppins"/>
                <a:sym typeface="Poppins"/>
              </a:rPr>
              <a:t>LAS PROBLEMÁTICAS</a:t>
            </a:r>
            <a:endParaRPr sz="2400" b="1">
              <a:solidFill>
                <a:srgbClr val="41BED0"/>
              </a:solidFill>
              <a:latin typeface="Poppins"/>
              <a:ea typeface="Poppins"/>
              <a:cs typeface="Poppins"/>
              <a:sym typeface="Poppins"/>
            </a:endParaRPr>
          </a:p>
        </p:txBody>
      </p:sp>
      <p:sp>
        <p:nvSpPr>
          <p:cNvPr id="894" name="Google Shape;894;p67"/>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45</a:t>
            </a:fld>
            <a:endParaRPr sz="1000">
              <a:solidFill>
                <a:schemeClr val="dk1"/>
              </a:solidFill>
              <a:latin typeface="Poppins Medium"/>
              <a:ea typeface="Poppins Medium"/>
              <a:cs typeface="Poppins Medium"/>
              <a:sym typeface="Poppins Medium"/>
            </a:endParaRPr>
          </a:p>
        </p:txBody>
      </p:sp>
      <p:pic>
        <p:nvPicPr>
          <p:cNvPr id="895" name="Google Shape;895;p67"/>
          <p:cNvPicPr preferRelativeResize="0"/>
          <p:nvPr/>
        </p:nvPicPr>
        <p:blipFill rotWithShape="1">
          <a:blip r:embed="rId4">
            <a:alphaModFix/>
          </a:blip>
          <a:srcRect r="73892" b="-11271"/>
          <a:stretch/>
        </p:blipFill>
        <p:spPr>
          <a:xfrm>
            <a:off x="8487200" y="263750"/>
            <a:ext cx="439550" cy="39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901" name="Google Shape;901;p68"/>
          <p:cNvPicPr preferRelativeResize="0"/>
          <p:nvPr/>
        </p:nvPicPr>
        <p:blipFill>
          <a:blip r:embed="rId3">
            <a:alphaModFix/>
          </a:blip>
          <a:stretch>
            <a:fillRect/>
          </a:stretch>
        </p:blipFill>
        <p:spPr>
          <a:xfrm>
            <a:off x="-101000" y="105050"/>
            <a:ext cx="4672991" cy="4838700"/>
          </a:xfrm>
          <a:prstGeom prst="rect">
            <a:avLst/>
          </a:prstGeom>
          <a:noFill/>
          <a:ln>
            <a:noFill/>
          </a:ln>
        </p:spPr>
      </p:pic>
      <p:sp>
        <p:nvSpPr>
          <p:cNvPr id="902" name="Google Shape;902;p68"/>
          <p:cNvSpPr txBox="1"/>
          <p:nvPr/>
        </p:nvSpPr>
        <p:spPr>
          <a:xfrm>
            <a:off x="4774325" y="1770200"/>
            <a:ext cx="42099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latin typeface="Poppins"/>
                <a:ea typeface="Poppins"/>
                <a:cs typeface="Poppins"/>
                <a:sym typeface="Poppins"/>
              </a:rPr>
              <a:t>¡ACCIÓN!</a:t>
            </a:r>
            <a:endParaRPr sz="2900" b="1">
              <a:latin typeface="Poppins"/>
              <a:ea typeface="Poppins"/>
              <a:cs typeface="Poppins"/>
              <a:sym typeface="Poppins"/>
            </a:endParaRPr>
          </a:p>
          <a:p>
            <a:pPr marL="0" lvl="0" indent="0" algn="l" rtl="0">
              <a:spcBef>
                <a:spcPts val="0"/>
              </a:spcBef>
              <a:spcAft>
                <a:spcPts val="0"/>
              </a:spcAft>
              <a:buNone/>
            </a:pPr>
            <a:endParaRPr b="1">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ANÁLISIS CAUSA RAÍZ </a:t>
            </a:r>
            <a:endParaRPr sz="1600" b="1">
              <a:solidFill>
                <a:srgbClr val="41BED0"/>
              </a:solidFill>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IDEACIÓN COLECTIVA</a:t>
            </a:r>
            <a:endParaRPr sz="1600" b="1">
              <a:solidFill>
                <a:srgbClr val="41BED0"/>
              </a:solidFill>
              <a:latin typeface="Poppins"/>
              <a:ea typeface="Poppins"/>
              <a:cs typeface="Poppins"/>
              <a:sym typeface="Poppins"/>
            </a:endParaRPr>
          </a:p>
        </p:txBody>
      </p:sp>
      <p:pic>
        <p:nvPicPr>
          <p:cNvPr id="903" name="Google Shape;903;p68"/>
          <p:cNvPicPr preferRelativeResize="0"/>
          <p:nvPr/>
        </p:nvPicPr>
        <p:blipFill>
          <a:blip r:embed="rId4">
            <a:alphaModFix/>
          </a:blip>
          <a:stretch>
            <a:fillRect/>
          </a:stretch>
        </p:blipFill>
        <p:spPr>
          <a:xfrm>
            <a:off x="-3924075" y="-2635750"/>
            <a:ext cx="9352425" cy="9615350"/>
          </a:xfrm>
          <a:prstGeom prst="rect">
            <a:avLst/>
          </a:prstGeom>
          <a:noFill/>
          <a:ln>
            <a:noFill/>
          </a:ln>
        </p:spPr>
      </p:pic>
      <p:pic>
        <p:nvPicPr>
          <p:cNvPr id="904" name="Google Shape;904;p68"/>
          <p:cNvPicPr preferRelativeResize="0"/>
          <p:nvPr/>
        </p:nvPicPr>
        <p:blipFill rotWithShape="1">
          <a:blip r:embed="rId5">
            <a:alphaModFix/>
          </a:blip>
          <a:srcRect r="76497"/>
          <a:stretch/>
        </p:blipFill>
        <p:spPr>
          <a:xfrm>
            <a:off x="4882648" y="3247550"/>
            <a:ext cx="625925" cy="566825"/>
          </a:xfrm>
          <a:prstGeom prst="rect">
            <a:avLst/>
          </a:prstGeom>
          <a:noFill/>
          <a:ln>
            <a:noFill/>
          </a:ln>
        </p:spPr>
      </p:pic>
      <p:pic>
        <p:nvPicPr>
          <p:cNvPr id="905" name="Google Shape;905;p68"/>
          <p:cNvPicPr preferRelativeResize="0"/>
          <p:nvPr/>
        </p:nvPicPr>
        <p:blipFill>
          <a:blip r:embed="rId6">
            <a:alphaModFix/>
          </a:blip>
          <a:stretch>
            <a:fillRect/>
          </a:stretch>
        </p:blipFill>
        <p:spPr>
          <a:xfrm>
            <a:off x="7885721" y="209676"/>
            <a:ext cx="1032825" cy="476475"/>
          </a:xfrm>
          <a:prstGeom prst="rect">
            <a:avLst/>
          </a:prstGeom>
          <a:noFill/>
          <a:ln>
            <a:noFill/>
          </a:ln>
        </p:spPr>
      </p:pic>
      <p:pic>
        <p:nvPicPr>
          <p:cNvPr id="906" name="Google Shape;906;p68"/>
          <p:cNvPicPr preferRelativeResize="0"/>
          <p:nvPr/>
        </p:nvPicPr>
        <p:blipFill>
          <a:blip r:embed="rId7">
            <a:alphaModFix/>
          </a:blip>
          <a:stretch>
            <a:fillRect/>
          </a:stretch>
        </p:blipFill>
        <p:spPr>
          <a:xfrm>
            <a:off x="6010256" y="209675"/>
            <a:ext cx="1588257" cy="476475"/>
          </a:xfrm>
          <a:prstGeom prst="rect">
            <a:avLst/>
          </a:prstGeom>
          <a:noFill/>
          <a:ln>
            <a:noFill/>
          </a:ln>
        </p:spPr>
      </p:pic>
      <p:pic>
        <p:nvPicPr>
          <p:cNvPr id="907" name="Google Shape;907;p68"/>
          <p:cNvPicPr preferRelativeResize="0"/>
          <p:nvPr/>
        </p:nvPicPr>
        <p:blipFill>
          <a:blip r:embed="rId8">
            <a:alphaModFix/>
          </a:blip>
          <a:stretch>
            <a:fillRect/>
          </a:stretch>
        </p:blipFill>
        <p:spPr>
          <a:xfrm>
            <a:off x="4394939" y="105046"/>
            <a:ext cx="1328099" cy="566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69"/>
          <p:cNvSpPr txBox="1"/>
          <p:nvPr/>
        </p:nvSpPr>
        <p:spPr>
          <a:xfrm>
            <a:off x="162700" y="209925"/>
            <a:ext cx="8781600" cy="145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b="1">
                <a:solidFill>
                  <a:srgbClr val="41BED0"/>
                </a:solidFill>
                <a:latin typeface="Poppins"/>
                <a:ea typeface="Poppins"/>
                <a:cs typeface="Poppins"/>
                <a:sym typeface="Poppins"/>
              </a:rPr>
              <a:t>1.     Recogemos la mayoría de los residuos mezclados, debido a ello, no se pueden reciclar bien.</a:t>
            </a:r>
            <a:endParaRPr sz="20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14" name="Google Shape;914;p69"/>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47</a:t>
            </a:fld>
            <a:endParaRPr sz="1000">
              <a:solidFill>
                <a:schemeClr val="dk1"/>
              </a:solidFill>
              <a:latin typeface="Poppins Medium"/>
              <a:ea typeface="Poppins Medium"/>
              <a:cs typeface="Poppins Medium"/>
              <a:sym typeface="Poppins Medium"/>
            </a:endParaRPr>
          </a:p>
        </p:txBody>
      </p:sp>
      <p:sp>
        <p:nvSpPr>
          <p:cNvPr id="915" name="Google Shape;915;p69"/>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16" name="Google Shape;916;p69"/>
          <p:cNvPicPr preferRelativeResize="0"/>
          <p:nvPr/>
        </p:nvPicPr>
        <p:blipFill rotWithShape="1">
          <a:blip r:embed="rId3">
            <a:alphaModFix/>
          </a:blip>
          <a:srcRect r="76497"/>
          <a:stretch/>
        </p:blipFill>
        <p:spPr>
          <a:xfrm>
            <a:off x="3012687" y="4866600"/>
            <a:ext cx="324988" cy="252925"/>
          </a:xfrm>
          <a:prstGeom prst="rect">
            <a:avLst/>
          </a:prstGeom>
          <a:noFill/>
          <a:ln>
            <a:noFill/>
          </a:ln>
        </p:spPr>
      </p:pic>
      <p:pic>
        <p:nvPicPr>
          <p:cNvPr id="917" name="Google Shape;917;p69"/>
          <p:cNvPicPr preferRelativeResize="0"/>
          <p:nvPr/>
        </p:nvPicPr>
        <p:blipFill>
          <a:blip r:embed="rId4">
            <a:alphaModFix/>
          </a:blip>
          <a:stretch>
            <a:fillRect/>
          </a:stretch>
        </p:blipFill>
        <p:spPr>
          <a:xfrm>
            <a:off x="5671101" y="4866612"/>
            <a:ext cx="637913" cy="252909"/>
          </a:xfrm>
          <a:prstGeom prst="rect">
            <a:avLst/>
          </a:prstGeom>
          <a:noFill/>
          <a:ln>
            <a:noFill/>
          </a:ln>
        </p:spPr>
      </p:pic>
      <p:pic>
        <p:nvPicPr>
          <p:cNvPr id="918" name="Google Shape;918;p69"/>
          <p:cNvPicPr preferRelativeResize="0"/>
          <p:nvPr/>
        </p:nvPicPr>
        <p:blipFill>
          <a:blip r:embed="rId5">
            <a:alphaModFix/>
          </a:blip>
          <a:stretch>
            <a:fillRect/>
          </a:stretch>
        </p:blipFill>
        <p:spPr>
          <a:xfrm>
            <a:off x="4512743" y="4866611"/>
            <a:ext cx="980968" cy="252911"/>
          </a:xfrm>
          <a:prstGeom prst="rect">
            <a:avLst/>
          </a:prstGeom>
          <a:noFill/>
          <a:ln>
            <a:noFill/>
          </a:ln>
        </p:spPr>
      </p:pic>
      <p:pic>
        <p:nvPicPr>
          <p:cNvPr id="919" name="Google Shape;919;p69"/>
          <p:cNvPicPr preferRelativeResize="0"/>
          <p:nvPr/>
        </p:nvPicPr>
        <p:blipFill>
          <a:blip r:embed="rId6">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70"/>
          <p:cNvSpPr txBox="1"/>
          <p:nvPr/>
        </p:nvSpPr>
        <p:spPr>
          <a:xfrm>
            <a:off x="162700" y="209925"/>
            <a:ext cx="8781600" cy="145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b="1">
                <a:solidFill>
                  <a:srgbClr val="41BED0"/>
                </a:solidFill>
                <a:latin typeface="Poppins"/>
                <a:ea typeface="Poppins"/>
                <a:cs typeface="Poppins"/>
                <a:sym typeface="Poppins"/>
              </a:rPr>
              <a:t>2.     Necesitamos recoger por separado todo lo que sea orgánico y no mezclarlo con otros residuos. </a:t>
            </a:r>
            <a:endParaRPr sz="20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26" name="Google Shape;926;p70"/>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48</a:t>
            </a:fld>
            <a:endParaRPr sz="1000">
              <a:solidFill>
                <a:schemeClr val="dk1"/>
              </a:solidFill>
              <a:latin typeface="Poppins Medium"/>
              <a:ea typeface="Poppins Medium"/>
              <a:cs typeface="Poppins Medium"/>
              <a:sym typeface="Poppins Medium"/>
            </a:endParaRPr>
          </a:p>
        </p:txBody>
      </p:sp>
      <p:sp>
        <p:nvSpPr>
          <p:cNvPr id="927" name="Google Shape;927;p70"/>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28" name="Google Shape;928;p70"/>
          <p:cNvPicPr preferRelativeResize="0"/>
          <p:nvPr/>
        </p:nvPicPr>
        <p:blipFill>
          <a:blip r:embed="rId3">
            <a:alphaModFix/>
          </a:blip>
          <a:stretch>
            <a:fillRect/>
          </a:stretch>
        </p:blipFill>
        <p:spPr>
          <a:xfrm>
            <a:off x="5671101" y="4866612"/>
            <a:ext cx="637913" cy="252909"/>
          </a:xfrm>
          <a:prstGeom prst="rect">
            <a:avLst/>
          </a:prstGeom>
          <a:noFill/>
          <a:ln>
            <a:noFill/>
          </a:ln>
        </p:spPr>
      </p:pic>
      <p:pic>
        <p:nvPicPr>
          <p:cNvPr id="929" name="Google Shape;929;p70"/>
          <p:cNvPicPr preferRelativeResize="0"/>
          <p:nvPr/>
        </p:nvPicPr>
        <p:blipFill>
          <a:blip r:embed="rId4">
            <a:alphaModFix/>
          </a:blip>
          <a:stretch>
            <a:fillRect/>
          </a:stretch>
        </p:blipFill>
        <p:spPr>
          <a:xfrm>
            <a:off x="4512743" y="4866611"/>
            <a:ext cx="980968" cy="252911"/>
          </a:xfrm>
          <a:prstGeom prst="rect">
            <a:avLst/>
          </a:prstGeom>
          <a:noFill/>
          <a:ln>
            <a:noFill/>
          </a:ln>
        </p:spPr>
      </p:pic>
      <p:pic>
        <p:nvPicPr>
          <p:cNvPr id="930" name="Google Shape;930;p70"/>
          <p:cNvPicPr preferRelativeResize="0"/>
          <p:nvPr/>
        </p:nvPicPr>
        <p:blipFill>
          <a:blip r:embed="rId5">
            <a:alphaModFix/>
          </a:blip>
          <a:stretch>
            <a:fillRect/>
          </a:stretch>
        </p:blipFill>
        <p:spPr>
          <a:xfrm>
            <a:off x="3515074" y="4842625"/>
            <a:ext cx="820283" cy="300867"/>
          </a:xfrm>
          <a:prstGeom prst="rect">
            <a:avLst/>
          </a:prstGeom>
          <a:noFill/>
          <a:ln>
            <a:noFill/>
          </a:ln>
        </p:spPr>
      </p:pic>
      <p:pic>
        <p:nvPicPr>
          <p:cNvPr id="931" name="Google Shape;931;p70"/>
          <p:cNvPicPr preferRelativeResize="0"/>
          <p:nvPr/>
        </p:nvPicPr>
        <p:blipFill rotWithShape="1">
          <a:blip r:embed="rId6">
            <a:alphaModFix/>
          </a:blip>
          <a:srcRect r="76497"/>
          <a:stretch/>
        </p:blipFill>
        <p:spPr>
          <a:xfrm>
            <a:off x="3012687" y="4866600"/>
            <a:ext cx="324988" cy="252925"/>
          </a:xfrm>
          <a:prstGeom prst="rect">
            <a:avLst/>
          </a:prstGeom>
          <a:noFill/>
          <a:ln>
            <a:noFill/>
          </a:ln>
        </p:spPr>
      </p:pic>
      <p:pic>
        <p:nvPicPr>
          <p:cNvPr id="932" name="Google Shape;932;p70"/>
          <p:cNvPicPr preferRelativeResize="0"/>
          <p:nvPr/>
        </p:nvPicPr>
        <p:blipFill>
          <a:blip r:embed="rId3">
            <a:alphaModFix/>
          </a:blip>
          <a:stretch>
            <a:fillRect/>
          </a:stretch>
        </p:blipFill>
        <p:spPr>
          <a:xfrm>
            <a:off x="5671101" y="4866612"/>
            <a:ext cx="637913" cy="252909"/>
          </a:xfrm>
          <a:prstGeom prst="rect">
            <a:avLst/>
          </a:prstGeom>
          <a:noFill/>
          <a:ln>
            <a:noFill/>
          </a:ln>
        </p:spPr>
      </p:pic>
      <p:pic>
        <p:nvPicPr>
          <p:cNvPr id="933" name="Google Shape;933;p70"/>
          <p:cNvPicPr preferRelativeResize="0"/>
          <p:nvPr/>
        </p:nvPicPr>
        <p:blipFill>
          <a:blip r:embed="rId4">
            <a:alphaModFix/>
          </a:blip>
          <a:stretch>
            <a:fillRect/>
          </a:stretch>
        </p:blipFill>
        <p:spPr>
          <a:xfrm>
            <a:off x="4512743" y="4866611"/>
            <a:ext cx="980968" cy="252911"/>
          </a:xfrm>
          <a:prstGeom prst="rect">
            <a:avLst/>
          </a:prstGeom>
          <a:noFill/>
          <a:ln>
            <a:noFill/>
          </a:ln>
        </p:spPr>
      </p:pic>
      <p:pic>
        <p:nvPicPr>
          <p:cNvPr id="934" name="Google Shape;934;p70"/>
          <p:cNvPicPr preferRelativeResize="0"/>
          <p:nvPr/>
        </p:nvPicPr>
        <p:blipFill>
          <a:blip r:embed="rId5">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1"/>
          <p:cNvSpPr txBox="1"/>
          <p:nvPr/>
        </p:nvSpPr>
        <p:spPr>
          <a:xfrm>
            <a:off x="162700" y="209925"/>
            <a:ext cx="8781600" cy="145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b="1">
                <a:solidFill>
                  <a:srgbClr val="41BED0"/>
                </a:solidFill>
                <a:latin typeface="Poppins"/>
                <a:ea typeface="Poppins"/>
                <a:cs typeface="Poppins"/>
                <a:sym typeface="Poppins"/>
              </a:rPr>
              <a:t>3.     Existe una confusión muy grande en cuanto al uso del contenedor amarillo: envases, plásticos, otros residuos…</a:t>
            </a:r>
            <a:endParaRPr sz="20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41" name="Google Shape;941;p71"/>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49</a:t>
            </a:fld>
            <a:endParaRPr sz="1000">
              <a:solidFill>
                <a:schemeClr val="dk1"/>
              </a:solidFill>
              <a:latin typeface="Poppins Medium"/>
              <a:ea typeface="Poppins Medium"/>
              <a:cs typeface="Poppins Medium"/>
              <a:sym typeface="Poppins Medium"/>
            </a:endParaRPr>
          </a:p>
        </p:txBody>
      </p:sp>
      <p:sp>
        <p:nvSpPr>
          <p:cNvPr id="942" name="Google Shape;942;p71"/>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43" name="Google Shape;943;p71"/>
          <p:cNvPicPr preferRelativeResize="0"/>
          <p:nvPr/>
        </p:nvPicPr>
        <p:blipFill>
          <a:blip r:embed="rId3">
            <a:alphaModFix/>
          </a:blip>
          <a:stretch>
            <a:fillRect/>
          </a:stretch>
        </p:blipFill>
        <p:spPr>
          <a:xfrm>
            <a:off x="5671101" y="4866612"/>
            <a:ext cx="637913" cy="252909"/>
          </a:xfrm>
          <a:prstGeom prst="rect">
            <a:avLst/>
          </a:prstGeom>
          <a:noFill/>
          <a:ln>
            <a:noFill/>
          </a:ln>
        </p:spPr>
      </p:pic>
      <p:pic>
        <p:nvPicPr>
          <p:cNvPr id="944" name="Google Shape;944;p71"/>
          <p:cNvPicPr preferRelativeResize="0"/>
          <p:nvPr/>
        </p:nvPicPr>
        <p:blipFill>
          <a:blip r:embed="rId4">
            <a:alphaModFix/>
          </a:blip>
          <a:stretch>
            <a:fillRect/>
          </a:stretch>
        </p:blipFill>
        <p:spPr>
          <a:xfrm>
            <a:off x="4512743" y="4866611"/>
            <a:ext cx="980968" cy="252911"/>
          </a:xfrm>
          <a:prstGeom prst="rect">
            <a:avLst/>
          </a:prstGeom>
          <a:noFill/>
          <a:ln>
            <a:noFill/>
          </a:ln>
        </p:spPr>
      </p:pic>
      <p:pic>
        <p:nvPicPr>
          <p:cNvPr id="945" name="Google Shape;945;p71"/>
          <p:cNvPicPr preferRelativeResize="0"/>
          <p:nvPr/>
        </p:nvPicPr>
        <p:blipFill>
          <a:blip r:embed="rId5">
            <a:alphaModFix/>
          </a:blip>
          <a:stretch>
            <a:fillRect/>
          </a:stretch>
        </p:blipFill>
        <p:spPr>
          <a:xfrm>
            <a:off x="3515074" y="4842625"/>
            <a:ext cx="820283" cy="300867"/>
          </a:xfrm>
          <a:prstGeom prst="rect">
            <a:avLst/>
          </a:prstGeom>
          <a:noFill/>
          <a:ln>
            <a:noFill/>
          </a:ln>
        </p:spPr>
      </p:pic>
      <p:pic>
        <p:nvPicPr>
          <p:cNvPr id="946" name="Google Shape;946;p71"/>
          <p:cNvPicPr preferRelativeResize="0"/>
          <p:nvPr/>
        </p:nvPicPr>
        <p:blipFill rotWithShape="1">
          <a:blip r:embed="rId6">
            <a:alphaModFix/>
          </a:blip>
          <a:srcRect r="76497"/>
          <a:stretch/>
        </p:blipFill>
        <p:spPr>
          <a:xfrm>
            <a:off x="3012687" y="4866600"/>
            <a:ext cx="324988" cy="252925"/>
          </a:xfrm>
          <a:prstGeom prst="rect">
            <a:avLst/>
          </a:prstGeom>
          <a:noFill/>
          <a:ln>
            <a:noFill/>
          </a:ln>
        </p:spPr>
      </p:pic>
      <p:pic>
        <p:nvPicPr>
          <p:cNvPr id="947" name="Google Shape;947;p71"/>
          <p:cNvPicPr preferRelativeResize="0"/>
          <p:nvPr/>
        </p:nvPicPr>
        <p:blipFill>
          <a:blip r:embed="rId3">
            <a:alphaModFix/>
          </a:blip>
          <a:stretch>
            <a:fillRect/>
          </a:stretch>
        </p:blipFill>
        <p:spPr>
          <a:xfrm>
            <a:off x="5671101" y="4866612"/>
            <a:ext cx="637913" cy="252909"/>
          </a:xfrm>
          <a:prstGeom prst="rect">
            <a:avLst/>
          </a:prstGeom>
          <a:noFill/>
          <a:ln>
            <a:noFill/>
          </a:ln>
        </p:spPr>
      </p:pic>
      <p:pic>
        <p:nvPicPr>
          <p:cNvPr id="948" name="Google Shape;948;p71"/>
          <p:cNvPicPr preferRelativeResize="0"/>
          <p:nvPr/>
        </p:nvPicPr>
        <p:blipFill>
          <a:blip r:embed="rId4">
            <a:alphaModFix/>
          </a:blip>
          <a:stretch>
            <a:fillRect/>
          </a:stretch>
        </p:blipFill>
        <p:spPr>
          <a:xfrm>
            <a:off x="4512743" y="4866611"/>
            <a:ext cx="980968" cy="252911"/>
          </a:xfrm>
          <a:prstGeom prst="rect">
            <a:avLst/>
          </a:prstGeom>
          <a:noFill/>
          <a:ln>
            <a:noFill/>
          </a:ln>
        </p:spPr>
      </p:pic>
      <p:pic>
        <p:nvPicPr>
          <p:cNvPr id="949" name="Google Shape;949;p71"/>
          <p:cNvPicPr preferRelativeResize="0"/>
          <p:nvPr/>
        </p:nvPicPr>
        <p:blipFill>
          <a:blip r:embed="rId5">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7"/>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168" name="Google Shape;168;p27"/>
          <p:cNvSpPr txBox="1"/>
          <p:nvPr/>
        </p:nvSpPr>
        <p:spPr>
          <a:xfrm>
            <a:off x="1952625" y="1848300"/>
            <a:ext cx="48960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solidFill>
                  <a:schemeClr val="dk1"/>
                </a:solidFill>
                <a:latin typeface="Poppins"/>
                <a:ea typeface="Poppins"/>
                <a:cs typeface="Poppins"/>
                <a:sym typeface="Poppins"/>
              </a:rPr>
              <a:t>La brecha a la acción sostenible</a:t>
            </a:r>
            <a:endParaRPr sz="4700"/>
          </a:p>
        </p:txBody>
      </p:sp>
      <p:pic>
        <p:nvPicPr>
          <p:cNvPr id="169" name="Google Shape;169;p27"/>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170" name="Google Shape;170;p27"/>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171" name="Google Shape;171;p27"/>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172" name="Google Shape;172;p27"/>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2"/>
          <p:cNvSpPr txBox="1"/>
          <p:nvPr/>
        </p:nvSpPr>
        <p:spPr>
          <a:xfrm>
            <a:off x="162700" y="209925"/>
            <a:ext cx="8781600" cy="1386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b="1">
                <a:solidFill>
                  <a:srgbClr val="41BED0"/>
                </a:solidFill>
                <a:latin typeface="Poppins"/>
                <a:ea typeface="Poppins"/>
                <a:cs typeface="Poppins"/>
                <a:sym typeface="Poppins"/>
              </a:rPr>
              <a:t>4.     La voluntariedad a la hora de separar los residuos no es suficiente, es necesario tener presente que es una obligación como ciudadano.</a:t>
            </a:r>
            <a:r>
              <a:rPr lang="en-US" sz="1700" b="1">
                <a:solidFill>
                  <a:srgbClr val="41BED0"/>
                </a:solidFill>
                <a:latin typeface="Poppins"/>
                <a:ea typeface="Poppins"/>
                <a:cs typeface="Poppins"/>
                <a:sym typeface="Poppins"/>
              </a:rPr>
              <a:t> </a:t>
            </a:r>
            <a:endParaRPr sz="17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56" name="Google Shape;956;p72"/>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50</a:t>
            </a:fld>
            <a:endParaRPr sz="1000">
              <a:solidFill>
                <a:schemeClr val="dk1"/>
              </a:solidFill>
              <a:latin typeface="Poppins Medium"/>
              <a:ea typeface="Poppins Medium"/>
              <a:cs typeface="Poppins Medium"/>
              <a:sym typeface="Poppins Medium"/>
            </a:endParaRPr>
          </a:p>
        </p:txBody>
      </p:sp>
      <p:sp>
        <p:nvSpPr>
          <p:cNvPr id="957" name="Google Shape;957;p72"/>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58" name="Google Shape;958;p72"/>
          <p:cNvPicPr preferRelativeResize="0"/>
          <p:nvPr/>
        </p:nvPicPr>
        <p:blipFill rotWithShape="1">
          <a:blip r:embed="rId3">
            <a:alphaModFix/>
          </a:blip>
          <a:srcRect r="76497"/>
          <a:stretch/>
        </p:blipFill>
        <p:spPr>
          <a:xfrm>
            <a:off x="3012687" y="4866600"/>
            <a:ext cx="324988" cy="252925"/>
          </a:xfrm>
          <a:prstGeom prst="rect">
            <a:avLst/>
          </a:prstGeom>
          <a:noFill/>
          <a:ln>
            <a:noFill/>
          </a:ln>
        </p:spPr>
      </p:pic>
      <p:pic>
        <p:nvPicPr>
          <p:cNvPr id="959" name="Google Shape;959;p72"/>
          <p:cNvPicPr preferRelativeResize="0"/>
          <p:nvPr/>
        </p:nvPicPr>
        <p:blipFill>
          <a:blip r:embed="rId4">
            <a:alphaModFix/>
          </a:blip>
          <a:stretch>
            <a:fillRect/>
          </a:stretch>
        </p:blipFill>
        <p:spPr>
          <a:xfrm>
            <a:off x="5671101" y="4866612"/>
            <a:ext cx="637913" cy="252909"/>
          </a:xfrm>
          <a:prstGeom prst="rect">
            <a:avLst/>
          </a:prstGeom>
          <a:noFill/>
          <a:ln>
            <a:noFill/>
          </a:ln>
        </p:spPr>
      </p:pic>
      <p:pic>
        <p:nvPicPr>
          <p:cNvPr id="960" name="Google Shape;960;p72"/>
          <p:cNvPicPr preferRelativeResize="0"/>
          <p:nvPr/>
        </p:nvPicPr>
        <p:blipFill>
          <a:blip r:embed="rId5">
            <a:alphaModFix/>
          </a:blip>
          <a:stretch>
            <a:fillRect/>
          </a:stretch>
        </p:blipFill>
        <p:spPr>
          <a:xfrm>
            <a:off x="4512743" y="4866611"/>
            <a:ext cx="980968" cy="252911"/>
          </a:xfrm>
          <a:prstGeom prst="rect">
            <a:avLst/>
          </a:prstGeom>
          <a:noFill/>
          <a:ln>
            <a:noFill/>
          </a:ln>
        </p:spPr>
      </p:pic>
      <p:pic>
        <p:nvPicPr>
          <p:cNvPr id="961" name="Google Shape;961;p72"/>
          <p:cNvPicPr preferRelativeResize="0"/>
          <p:nvPr/>
        </p:nvPicPr>
        <p:blipFill>
          <a:blip r:embed="rId6">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73"/>
          <p:cNvSpPr txBox="1"/>
          <p:nvPr/>
        </p:nvSpPr>
        <p:spPr>
          <a:xfrm>
            <a:off x="162700" y="209925"/>
            <a:ext cx="8781600" cy="1368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500" b="1">
                <a:solidFill>
                  <a:srgbClr val="41BED0"/>
                </a:solidFill>
                <a:latin typeface="Poppins"/>
                <a:ea typeface="Poppins"/>
                <a:cs typeface="Poppins"/>
                <a:sym typeface="Poppins"/>
              </a:rPr>
              <a:t>5.     No hay control suficiente en la generación de residuos, algo que sí ocurre con otros consumos del hogar: agua, gas, luz... mejorar el control permitiría una tasa más justa.</a:t>
            </a:r>
            <a:r>
              <a:rPr lang="en-US" sz="2000" b="1">
                <a:solidFill>
                  <a:srgbClr val="41BED0"/>
                </a:solidFill>
                <a:latin typeface="Poppins"/>
                <a:ea typeface="Poppins"/>
                <a:cs typeface="Poppins"/>
                <a:sym typeface="Poppins"/>
              </a:rPr>
              <a:t> </a:t>
            </a:r>
            <a:endParaRPr sz="20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68" name="Google Shape;968;p73"/>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51</a:t>
            </a:fld>
            <a:endParaRPr sz="1000">
              <a:solidFill>
                <a:schemeClr val="dk1"/>
              </a:solidFill>
              <a:latin typeface="Poppins Medium"/>
              <a:ea typeface="Poppins Medium"/>
              <a:cs typeface="Poppins Medium"/>
              <a:sym typeface="Poppins Medium"/>
            </a:endParaRPr>
          </a:p>
        </p:txBody>
      </p:sp>
      <p:sp>
        <p:nvSpPr>
          <p:cNvPr id="969" name="Google Shape;969;p73"/>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70" name="Google Shape;970;p73"/>
          <p:cNvPicPr preferRelativeResize="0"/>
          <p:nvPr/>
        </p:nvPicPr>
        <p:blipFill rotWithShape="1">
          <a:blip r:embed="rId3">
            <a:alphaModFix/>
          </a:blip>
          <a:srcRect r="76497"/>
          <a:stretch/>
        </p:blipFill>
        <p:spPr>
          <a:xfrm>
            <a:off x="3012687" y="4866600"/>
            <a:ext cx="324988" cy="252925"/>
          </a:xfrm>
          <a:prstGeom prst="rect">
            <a:avLst/>
          </a:prstGeom>
          <a:noFill/>
          <a:ln>
            <a:noFill/>
          </a:ln>
        </p:spPr>
      </p:pic>
      <p:pic>
        <p:nvPicPr>
          <p:cNvPr id="971" name="Google Shape;971;p73"/>
          <p:cNvPicPr preferRelativeResize="0"/>
          <p:nvPr/>
        </p:nvPicPr>
        <p:blipFill>
          <a:blip r:embed="rId4">
            <a:alphaModFix/>
          </a:blip>
          <a:stretch>
            <a:fillRect/>
          </a:stretch>
        </p:blipFill>
        <p:spPr>
          <a:xfrm>
            <a:off x="5671101" y="4866612"/>
            <a:ext cx="637913" cy="252909"/>
          </a:xfrm>
          <a:prstGeom prst="rect">
            <a:avLst/>
          </a:prstGeom>
          <a:noFill/>
          <a:ln>
            <a:noFill/>
          </a:ln>
        </p:spPr>
      </p:pic>
      <p:pic>
        <p:nvPicPr>
          <p:cNvPr id="972" name="Google Shape;972;p73"/>
          <p:cNvPicPr preferRelativeResize="0"/>
          <p:nvPr/>
        </p:nvPicPr>
        <p:blipFill>
          <a:blip r:embed="rId5">
            <a:alphaModFix/>
          </a:blip>
          <a:stretch>
            <a:fillRect/>
          </a:stretch>
        </p:blipFill>
        <p:spPr>
          <a:xfrm>
            <a:off x="4512743" y="4866611"/>
            <a:ext cx="980968" cy="252911"/>
          </a:xfrm>
          <a:prstGeom prst="rect">
            <a:avLst/>
          </a:prstGeom>
          <a:noFill/>
          <a:ln>
            <a:noFill/>
          </a:ln>
        </p:spPr>
      </p:pic>
      <p:pic>
        <p:nvPicPr>
          <p:cNvPr id="973" name="Google Shape;973;p73"/>
          <p:cNvPicPr preferRelativeResize="0"/>
          <p:nvPr/>
        </p:nvPicPr>
        <p:blipFill>
          <a:blip r:embed="rId6">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74"/>
          <p:cNvSpPr txBox="1"/>
          <p:nvPr/>
        </p:nvSpPr>
        <p:spPr>
          <a:xfrm>
            <a:off x="162700" y="209925"/>
            <a:ext cx="8781600" cy="1315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600" b="1">
                <a:solidFill>
                  <a:srgbClr val="41BED0"/>
                </a:solidFill>
                <a:latin typeface="Poppins"/>
                <a:ea typeface="Poppins"/>
                <a:cs typeface="Poppins"/>
                <a:sym typeface="Poppins"/>
              </a:rPr>
              <a:t>6.     Quien separa sus residuos y los gestiona adecuadamente está penalizado, tiene un mayor esfuerzo que quien lo junta todo en una misma bolsa.</a:t>
            </a:r>
            <a:endParaRPr sz="1600" b="1">
              <a:solidFill>
                <a:srgbClr val="41BED0"/>
              </a:solidFill>
              <a:latin typeface="Poppins"/>
              <a:ea typeface="Poppins"/>
              <a:cs typeface="Poppins"/>
              <a:sym typeface="Poppins"/>
            </a:endParaRPr>
          </a:p>
          <a:p>
            <a:pPr marL="0" lvl="0" indent="0" algn="ctr" rtl="0">
              <a:lnSpc>
                <a:spcPct val="115000"/>
              </a:lnSpc>
              <a:spcBef>
                <a:spcPts val="0"/>
              </a:spcBef>
              <a:spcAft>
                <a:spcPts val="0"/>
              </a:spcAft>
              <a:buNone/>
            </a:pPr>
            <a:endParaRPr sz="1100" b="1">
              <a:solidFill>
                <a:srgbClr val="41BED0"/>
              </a:solidFill>
              <a:latin typeface="Poppins"/>
              <a:ea typeface="Poppins"/>
              <a:cs typeface="Poppins"/>
              <a:sym typeface="Poppins"/>
            </a:endParaRPr>
          </a:p>
          <a:p>
            <a:pPr marL="457200" lvl="0" indent="457200" algn="l" rtl="0">
              <a:spcBef>
                <a:spcPts val="0"/>
              </a:spcBef>
              <a:spcAft>
                <a:spcPts val="0"/>
              </a:spcAft>
              <a:buNone/>
            </a:pPr>
            <a:r>
              <a:rPr lang="en-US" sz="2400" b="1">
                <a:solidFill>
                  <a:srgbClr val="41BED0"/>
                </a:solidFill>
                <a:latin typeface="Poppins"/>
                <a:ea typeface="Poppins"/>
                <a:cs typeface="Poppins"/>
                <a:sym typeface="Poppins"/>
              </a:rPr>
              <a:t>CAUSAS RAÍZ						SOLUCIONES</a:t>
            </a:r>
            <a:endParaRPr sz="2400" b="1">
              <a:solidFill>
                <a:srgbClr val="41BED0"/>
              </a:solidFill>
              <a:latin typeface="Poppins"/>
              <a:ea typeface="Poppins"/>
              <a:cs typeface="Poppins"/>
              <a:sym typeface="Poppins"/>
            </a:endParaRPr>
          </a:p>
        </p:txBody>
      </p:sp>
      <p:sp>
        <p:nvSpPr>
          <p:cNvPr id="980" name="Google Shape;980;p74"/>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52</a:t>
            </a:fld>
            <a:endParaRPr sz="1000">
              <a:solidFill>
                <a:schemeClr val="dk1"/>
              </a:solidFill>
              <a:latin typeface="Poppins Medium"/>
              <a:ea typeface="Poppins Medium"/>
              <a:cs typeface="Poppins Medium"/>
              <a:sym typeface="Poppins Medium"/>
            </a:endParaRPr>
          </a:p>
        </p:txBody>
      </p:sp>
      <p:sp>
        <p:nvSpPr>
          <p:cNvPr id="981" name="Google Shape;981;p74"/>
          <p:cNvSpPr/>
          <p:nvPr/>
        </p:nvSpPr>
        <p:spPr>
          <a:xfrm>
            <a:off x="4325750" y="1483525"/>
            <a:ext cx="159600" cy="3387000"/>
          </a:xfrm>
          <a:prstGeom prst="round2SameRect">
            <a:avLst>
              <a:gd name="adj1" fmla="val 16667"/>
              <a:gd name="adj2" fmla="val 0"/>
            </a:avLst>
          </a:prstGeom>
          <a:solidFill>
            <a:srgbClr val="41BED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82" name="Google Shape;982;p74"/>
          <p:cNvPicPr preferRelativeResize="0"/>
          <p:nvPr/>
        </p:nvPicPr>
        <p:blipFill rotWithShape="1">
          <a:blip r:embed="rId3">
            <a:alphaModFix/>
          </a:blip>
          <a:srcRect r="76497"/>
          <a:stretch/>
        </p:blipFill>
        <p:spPr>
          <a:xfrm>
            <a:off x="3012687" y="4866600"/>
            <a:ext cx="324988" cy="252925"/>
          </a:xfrm>
          <a:prstGeom prst="rect">
            <a:avLst/>
          </a:prstGeom>
          <a:noFill/>
          <a:ln>
            <a:noFill/>
          </a:ln>
        </p:spPr>
      </p:pic>
      <p:pic>
        <p:nvPicPr>
          <p:cNvPr id="983" name="Google Shape;983;p74"/>
          <p:cNvPicPr preferRelativeResize="0"/>
          <p:nvPr/>
        </p:nvPicPr>
        <p:blipFill>
          <a:blip r:embed="rId4">
            <a:alphaModFix/>
          </a:blip>
          <a:stretch>
            <a:fillRect/>
          </a:stretch>
        </p:blipFill>
        <p:spPr>
          <a:xfrm>
            <a:off x="5671101" y="4866612"/>
            <a:ext cx="637913" cy="252909"/>
          </a:xfrm>
          <a:prstGeom prst="rect">
            <a:avLst/>
          </a:prstGeom>
          <a:noFill/>
          <a:ln>
            <a:noFill/>
          </a:ln>
        </p:spPr>
      </p:pic>
      <p:pic>
        <p:nvPicPr>
          <p:cNvPr id="984" name="Google Shape;984;p74"/>
          <p:cNvPicPr preferRelativeResize="0"/>
          <p:nvPr/>
        </p:nvPicPr>
        <p:blipFill>
          <a:blip r:embed="rId5">
            <a:alphaModFix/>
          </a:blip>
          <a:stretch>
            <a:fillRect/>
          </a:stretch>
        </p:blipFill>
        <p:spPr>
          <a:xfrm>
            <a:off x="4512743" y="4866611"/>
            <a:ext cx="980968" cy="252911"/>
          </a:xfrm>
          <a:prstGeom prst="rect">
            <a:avLst/>
          </a:prstGeom>
          <a:noFill/>
          <a:ln>
            <a:noFill/>
          </a:ln>
        </p:spPr>
      </p:pic>
      <p:pic>
        <p:nvPicPr>
          <p:cNvPr id="985" name="Google Shape;985;p74"/>
          <p:cNvPicPr preferRelativeResize="0"/>
          <p:nvPr/>
        </p:nvPicPr>
        <p:blipFill>
          <a:blip r:embed="rId6">
            <a:alphaModFix/>
          </a:blip>
          <a:stretch>
            <a:fillRect/>
          </a:stretch>
        </p:blipFill>
        <p:spPr>
          <a:xfrm>
            <a:off x="3515074" y="4842625"/>
            <a:ext cx="820283" cy="30086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pic>
        <p:nvPicPr>
          <p:cNvPr id="991" name="Google Shape;991;p75"/>
          <p:cNvPicPr preferRelativeResize="0"/>
          <p:nvPr/>
        </p:nvPicPr>
        <p:blipFill>
          <a:blip r:embed="rId3">
            <a:alphaModFix/>
          </a:blip>
          <a:stretch>
            <a:fillRect/>
          </a:stretch>
        </p:blipFill>
        <p:spPr>
          <a:xfrm>
            <a:off x="-101000" y="105050"/>
            <a:ext cx="4672991" cy="4838700"/>
          </a:xfrm>
          <a:prstGeom prst="rect">
            <a:avLst/>
          </a:prstGeom>
          <a:noFill/>
          <a:ln>
            <a:noFill/>
          </a:ln>
        </p:spPr>
      </p:pic>
      <p:sp>
        <p:nvSpPr>
          <p:cNvPr id="992" name="Google Shape;992;p75"/>
          <p:cNvSpPr txBox="1"/>
          <p:nvPr/>
        </p:nvSpPr>
        <p:spPr>
          <a:xfrm>
            <a:off x="4774325" y="1770200"/>
            <a:ext cx="42099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latin typeface="Poppins"/>
                <a:ea typeface="Poppins"/>
                <a:cs typeface="Poppins"/>
                <a:sym typeface="Poppins"/>
              </a:rPr>
              <a:t>Eskerrik asko,</a:t>
            </a:r>
            <a:endParaRPr sz="2900" b="1">
              <a:latin typeface="Poppins"/>
              <a:ea typeface="Poppins"/>
              <a:cs typeface="Poppins"/>
              <a:sym typeface="Poppins"/>
            </a:endParaRPr>
          </a:p>
          <a:p>
            <a:pPr marL="0" lvl="0" indent="0" algn="l" rtl="0">
              <a:spcBef>
                <a:spcPts val="0"/>
              </a:spcBef>
              <a:spcAft>
                <a:spcPts val="0"/>
              </a:spcAft>
              <a:buNone/>
            </a:pPr>
            <a:r>
              <a:rPr lang="en-US" sz="2900" b="1">
                <a:latin typeface="Poppins"/>
                <a:ea typeface="Poppins"/>
                <a:cs typeface="Poppins"/>
                <a:sym typeface="Poppins"/>
              </a:rPr>
              <a:t>bihar arte!</a:t>
            </a:r>
            <a:endParaRPr sz="2900" b="1">
              <a:latin typeface="Poppins"/>
              <a:ea typeface="Poppins"/>
              <a:cs typeface="Poppins"/>
              <a:sym typeface="Poppins"/>
            </a:endParaRPr>
          </a:p>
          <a:p>
            <a:pPr marL="0" lvl="0" indent="0" algn="l" rtl="0">
              <a:spcBef>
                <a:spcPts val="0"/>
              </a:spcBef>
              <a:spcAft>
                <a:spcPts val="0"/>
              </a:spcAft>
              <a:buNone/>
            </a:pPr>
            <a:endParaRPr b="1">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ANÁLISIS CAUSA RAÍZ </a:t>
            </a:r>
            <a:endParaRPr sz="1600" b="1">
              <a:solidFill>
                <a:srgbClr val="41BED0"/>
              </a:solidFill>
              <a:latin typeface="Poppins"/>
              <a:ea typeface="Poppins"/>
              <a:cs typeface="Poppins"/>
              <a:sym typeface="Poppins"/>
            </a:endParaRPr>
          </a:p>
          <a:p>
            <a:pPr marL="0" lvl="0" indent="0" algn="l" rtl="0">
              <a:spcBef>
                <a:spcPts val="0"/>
              </a:spcBef>
              <a:spcAft>
                <a:spcPts val="0"/>
              </a:spcAft>
              <a:buNone/>
            </a:pPr>
            <a:r>
              <a:rPr lang="en-US" sz="1600" b="1">
                <a:solidFill>
                  <a:srgbClr val="41BED0"/>
                </a:solidFill>
                <a:latin typeface="Poppins"/>
                <a:ea typeface="Poppins"/>
                <a:cs typeface="Poppins"/>
                <a:sym typeface="Poppins"/>
              </a:rPr>
              <a:t>IDEACIÓN COLECTIVA</a:t>
            </a:r>
            <a:endParaRPr sz="1600" b="1">
              <a:solidFill>
                <a:srgbClr val="41BED0"/>
              </a:solidFill>
              <a:latin typeface="Poppins"/>
              <a:ea typeface="Poppins"/>
              <a:cs typeface="Poppins"/>
              <a:sym typeface="Poppins"/>
            </a:endParaRPr>
          </a:p>
        </p:txBody>
      </p:sp>
      <p:pic>
        <p:nvPicPr>
          <p:cNvPr id="993" name="Google Shape;993;p75"/>
          <p:cNvPicPr preferRelativeResize="0"/>
          <p:nvPr/>
        </p:nvPicPr>
        <p:blipFill>
          <a:blip r:embed="rId4">
            <a:alphaModFix/>
          </a:blip>
          <a:stretch>
            <a:fillRect/>
          </a:stretch>
        </p:blipFill>
        <p:spPr>
          <a:xfrm>
            <a:off x="-3924075" y="-2635750"/>
            <a:ext cx="9352425" cy="9615350"/>
          </a:xfrm>
          <a:prstGeom prst="rect">
            <a:avLst/>
          </a:prstGeom>
          <a:noFill/>
          <a:ln>
            <a:noFill/>
          </a:ln>
        </p:spPr>
      </p:pic>
      <p:pic>
        <p:nvPicPr>
          <p:cNvPr id="994" name="Google Shape;994;p75"/>
          <p:cNvPicPr preferRelativeResize="0"/>
          <p:nvPr/>
        </p:nvPicPr>
        <p:blipFill rotWithShape="1">
          <a:blip r:embed="rId5">
            <a:alphaModFix/>
          </a:blip>
          <a:srcRect r="76497"/>
          <a:stretch/>
        </p:blipFill>
        <p:spPr>
          <a:xfrm>
            <a:off x="4895948" y="3555800"/>
            <a:ext cx="625925" cy="566825"/>
          </a:xfrm>
          <a:prstGeom prst="rect">
            <a:avLst/>
          </a:prstGeom>
          <a:noFill/>
          <a:ln>
            <a:noFill/>
          </a:ln>
        </p:spPr>
      </p:pic>
      <p:pic>
        <p:nvPicPr>
          <p:cNvPr id="995" name="Google Shape;995;p75"/>
          <p:cNvPicPr preferRelativeResize="0"/>
          <p:nvPr/>
        </p:nvPicPr>
        <p:blipFill>
          <a:blip r:embed="rId6">
            <a:alphaModFix/>
          </a:blip>
          <a:stretch>
            <a:fillRect/>
          </a:stretch>
        </p:blipFill>
        <p:spPr>
          <a:xfrm>
            <a:off x="7885721" y="209676"/>
            <a:ext cx="1032825" cy="476475"/>
          </a:xfrm>
          <a:prstGeom prst="rect">
            <a:avLst/>
          </a:prstGeom>
          <a:noFill/>
          <a:ln>
            <a:noFill/>
          </a:ln>
        </p:spPr>
      </p:pic>
      <p:pic>
        <p:nvPicPr>
          <p:cNvPr id="996" name="Google Shape;996;p75"/>
          <p:cNvPicPr preferRelativeResize="0"/>
          <p:nvPr/>
        </p:nvPicPr>
        <p:blipFill>
          <a:blip r:embed="rId7">
            <a:alphaModFix/>
          </a:blip>
          <a:stretch>
            <a:fillRect/>
          </a:stretch>
        </p:blipFill>
        <p:spPr>
          <a:xfrm>
            <a:off x="6010256" y="209675"/>
            <a:ext cx="1588257" cy="476475"/>
          </a:xfrm>
          <a:prstGeom prst="rect">
            <a:avLst/>
          </a:prstGeom>
          <a:noFill/>
          <a:ln>
            <a:noFill/>
          </a:ln>
        </p:spPr>
      </p:pic>
      <p:pic>
        <p:nvPicPr>
          <p:cNvPr id="997" name="Google Shape;997;p75"/>
          <p:cNvPicPr preferRelativeResize="0"/>
          <p:nvPr/>
        </p:nvPicPr>
        <p:blipFill>
          <a:blip r:embed="rId8">
            <a:alphaModFix/>
          </a:blip>
          <a:stretch>
            <a:fillRect/>
          </a:stretch>
        </p:blipFill>
        <p:spPr>
          <a:xfrm>
            <a:off x="4394939" y="105046"/>
            <a:ext cx="1328099" cy="56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3500" y="914750"/>
            <a:ext cx="9220200" cy="3962400"/>
          </a:xfrm>
          <a:prstGeom prst="rect">
            <a:avLst/>
          </a:prstGeom>
          <a:solidFill>
            <a:srgbClr val="F9BF24">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4567875" y="2042475"/>
            <a:ext cx="1259700" cy="12597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28"/>
          <p:cNvCxnSpPr>
            <a:stCxn id="179" idx="6"/>
          </p:cNvCxnSpPr>
          <p:nvPr/>
        </p:nvCxnSpPr>
        <p:spPr>
          <a:xfrm>
            <a:off x="5827575" y="2672325"/>
            <a:ext cx="982800" cy="0"/>
          </a:xfrm>
          <a:prstGeom prst="straightConnector1">
            <a:avLst/>
          </a:prstGeom>
          <a:noFill/>
          <a:ln w="28575" cap="flat" cmpd="sng">
            <a:solidFill>
              <a:srgbClr val="3DA491"/>
            </a:solidFill>
            <a:prstDash val="solid"/>
            <a:round/>
            <a:headEnd type="none" w="med" len="med"/>
            <a:tailEnd type="triangle" w="med" len="med"/>
          </a:ln>
        </p:spPr>
      </p:cxnSp>
      <p:cxnSp>
        <p:nvCxnSpPr>
          <p:cNvPr id="181" name="Google Shape;181;p28"/>
          <p:cNvCxnSpPr>
            <a:stCxn id="179" idx="4"/>
          </p:cNvCxnSpPr>
          <p:nvPr/>
        </p:nvCxnSpPr>
        <p:spPr>
          <a:xfrm>
            <a:off x="5197725" y="3302175"/>
            <a:ext cx="0" cy="429300"/>
          </a:xfrm>
          <a:prstGeom prst="straightConnector1">
            <a:avLst/>
          </a:prstGeom>
          <a:noFill/>
          <a:ln w="28575" cap="flat" cmpd="sng">
            <a:solidFill>
              <a:srgbClr val="3DA491"/>
            </a:solidFill>
            <a:prstDash val="solid"/>
            <a:round/>
            <a:headEnd type="none" w="med" len="med"/>
            <a:tailEnd type="triangle" w="med" len="med"/>
          </a:ln>
        </p:spPr>
      </p:cxnSp>
      <p:cxnSp>
        <p:nvCxnSpPr>
          <p:cNvPr id="182" name="Google Shape;182;p28"/>
          <p:cNvCxnSpPr>
            <a:endCxn id="179" idx="1"/>
          </p:cNvCxnSpPr>
          <p:nvPr/>
        </p:nvCxnSpPr>
        <p:spPr>
          <a:xfrm>
            <a:off x="4081254" y="1756254"/>
            <a:ext cx="671100" cy="470700"/>
          </a:xfrm>
          <a:prstGeom prst="straightConnector1">
            <a:avLst/>
          </a:prstGeom>
          <a:noFill/>
          <a:ln w="28575" cap="flat" cmpd="sng">
            <a:solidFill>
              <a:srgbClr val="41BED0"/>
            </a:solidFill>
            <a:prstDash val="solid"/>
            <a:round/>
            <a:headEnd type="none" w="med" len="med"/>
            <a:tailEnd type="triangle" w="med" len="med"/>
          </a:ln>
        </p:spPr>
      </p:cxnSp>
      <p:cxnSp>
        <p:nvCxnSpPr>
          <p:cNvPr id="183" name="Google Shape;183;p28"/>
          <p:cNvCxnSpPr/>
          <p:nvPr/>
        </p:nvCxnSpPr>
        <p:spPr>
          <a:xfrm flipH="1">
            <a:off x="5808425" y="1565325"/>
            <a:ext cx="744300" cy="572700"/>
          </a:xfrm>
          <a:prstGeom prst="straightConnector1">
            <a:avLst/>
          </a:prstGeom>
          <a:noFill/>
          <a:ln w="28575" cap="flat" cmpd="sng">
            <a:solidFill>
              <a:srgbClr val="41BED0"/>
            </a:solidFill>
            <a:prstDash val="solid"/>
            <a:round/>
            <a:headEnd type="none" w="med" len="med"/>
            <a:tailEnd type="triangle" w="med" len="med"/>
          </a:ln>
        </p:spPr>
      </p:cxnSp>
      <p:cxnSp>
        <p:nvCxnSpPr>
          <p:cNvPr id="184" name="Google Shape;184;p28"/>
          <p:cNvCxnSpPr/>
          <p:nvPr/>
        </p:nvCxnSpPr>
        <p:spPr>
          <a:xfrm>
            <a:off x="3375025" y="2557775"/>
            <a:ext cx="992400" cy="0"/>
          </a:xfrm>
          <a:prstGeom prst="straightConnector1">
            <a:avLst/>
          </a:prstGeom>
          <a:noFill/>
          <a:ln w="28575" cap="flat" cmpd="sng">
            <a:solidFill>
              <a:srgbClr val="41BED0"/>
            </a:solidFill>
            <a:prstDash val="solid"/>
            <a:round/>
            <a:headEnd type="none" w="med" len="med"/>
            <a:tailEnd type="triangle" w="med" len="med"/>
          </a:ln>
        </p:spPr>
      </p:cxnSp>
      <p:cxnSp>
        <p:nvCxnSpPr>
          <p:cNvPr id="185" name="Google Shape;185;p28"/>
          <p:cNvCxnSpPr/>
          <p:nvPr/>
        </p:nvCxnSpPr>
        <p:spPr>
          <a:xfrm flipH="1">
            <a:off x="1956400" y="2557775"/>
            <a:ext cx="417900" cy="9600"/>
          </a:xfrm>
          <a:prstGeom prst="straightConnector1">
            <a:avLst/>
          </a:prstGeom>
          <a:noFill/>
          <a:ln w="28575" cap="flat" cmpd="sng">
            <a:solidFill>
              <a:srgbClr val="41BED0"/>
            </a:solidFill>
            <a:prstDash val="solid"/>
            <a:round/>
            <a:headEnd type="none" w="med" len="med"/>
            <a:tailEnd type="oval" w="med" len="med"/>
          </a:ln>
        </p:spPr>
      </p:cxnSp>
      <p:sp>
        <p:nvSpPr>
          <p:cNvPr id="186" name="Google Shape;186;p28"/>
          <p:cNvSpPr txBox="1"/>
          <p:nvPr/>
        </p:nvSpPr>
        <p:spPr>
          <a:xfrm>
            <a:off x="6882908" y="2453034"/>
            <a:ext cx="16836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3DA491"/>
                </a:solidFill>
                <a:latin typeface="Poppins"/>
                <a:ea typeface="Poppins"/>
                <a:cs typeface="Poppins"/>
                <a:sym typeface="Poppins"/>
              </a:rPr>
              <a:t>Comportamiento sostenible</a:t>
            </a:r>
            <a:endParaRPr sz="1000" b="1">
              <a:solidFill>
                <a:srgbClr val="3DA491"/>
              </a:solidFill>
              <a:latin typeface="Poppins"/>
              <a:ea typeface="Poppins"/>
              <a:cs typeface="Poppins"/>
              <a:sym typeface="Poppins"/>
            </a:endParaRPr>
          </a:p>
        </p:txBody>
      </p:sp>
      <p:sp>
        <p:nvSpPr>
          <p:cNvPr id="187" name="Google Shape;187;p28"/>
          <p:cNvSpPr txBox="1"/>
          <p:nvPr/>
        </p:nvSpPr>
        <p:spPr>
          <a:xfrm>
            <a:off x="2265785" y="2336999"/>
            <a:ext cx="13149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rgbClr val="41BED0"/>
                </a:solidFill>
                <a:latin typeface="Poppins"/>
                <a:ea typeface="Poppins"/>
                <a:cs typeface="Poppins"/>
                <a:sym typeface="Poppins"/>
              </a:rPr>
              <a:t>Intención </a:t>
            </a:r>
            <a:endParaRPr sz="1300" b="1">
              <a:solidFill>
                <a:srgbClr val="41BED0"/>
              </a:solidFill>
              <a:latin typeface="Poppins"/>
              <a:ea typeface="Poppins"/>
              <a:cs typeface="Poppins"/>
              <a:sym typeface="Poppins"/>
            </a:endParaRPr>
          </a:p>
          <a:p>
            <a:pPr marL="0" marR="0" lvl="0" indent="0" algn="ctr" rtl="0">
              <a:spcBef>
                <a:spcPts val="0"/>
              </a:spcBef>
              <a:spcAft>
                <a:spcPts val="0"/>
              </a:spcAft>
              <a:buNone/>
            </a:pPr>
            <a:r>
              <a:rPr lang="en-US" sz="1300" b="1">
                <a:solidFill>
                  <a:srgbClr val="41BED0"/>
                </a:solidFill>
                <a:latin typeface="Poppins"/>
                <a:ea typeface="Poppins"/>
                <a:cs typeface="Poppins"/>
                <a:sym typeface="Poppins"/>
              </a:rPr>
              <a:t>de actuar</a:t>
            </a:r>
            <a:endParaRPr sz="1000" b="1">
              <a:solidFill>
                <a:srgbClr val="41BED0"/>
              </a:solidFill>
              <a:latin typeface="Poppins"/>
              <a:ea typeface="Poppins"/>
              <a:cs typeface="Poppins"/>
              <a:sym typeface="Poppins"/>
            </a:endParaRPr>
          </a:p>
        </p:txBody>
      </p:sp>
      <p:sp>
        <p:nvSpPr>
          <p:cNvPr id="188" name="Google Shape;188;p28"/>
          <p:cNvSpPr txBox="1"/>
          <p:nvPr/>
        </p:nvSpPr>
        <p:spPr>
          <a:xfrm>
            <a:off x="2049656" y="1157337"/>
            <a:ext cx="20316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Realidad difusa del deterioro medioambiental</a:t>
            </a:r>
            <a:endParaRPr sz="1100">
              <a:solidFill>
                <a:schemeClr val="dk1"/>
              </a:solidFill>
              <a:latin typeface="Poppins Medium"/>
              <a:ea typeface="Poppins Medium"/>
              <a:cs typeface="Poppins Medium"/>
              <a:sym typeface="Poppins Medium"/>
            </a:endParaRPr>
          </a:p>
        </p:txBody>
      </p:sp>
      <p:sp>
        <p:nvSpPr>
          <p:cNvPr id="189" name="Google Shape;189;p28"/>
          <p:cNvSpPr txBox="1"/>
          <p:nvPr/>
        </p:nvSpPr>
        <p:spPr>
          <a:xfrm>
            <a:off x="6566146" y="1123602"/>
            <a:ext cx="21993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Sostenibilidad: </a:t>
            </a:r>
            <a:endParaRPr sz="1100">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bienes de inversión</a:t>
            </a:r>
            <a:endParaRPr sz="1100">
              <a:solidFill>
                <a:schemeClr val="dk1"/>
              </a:solidFill>
              <a:latin typeface="Poppins Medium"/>
              <a:ea typeface="Poppins Medium"/>
              <a:cs typeface="Poppins Medium"/>
              <a:sym typeface="Poppins Medium"/>
            </a:endParaRPr>
          </a:p>
        </p:txBody>
      </p:sp>
      <p:sp>
        <p:nvSpPr>
          <p:cNvPr id="190" name="Google Shape;190;p28"/>
          <p:cNvSpPr txBox="1"/>
          <p:nvPr/>
        </p:nvSpPr>
        <p:spPr>
          <a:xfrm>
            <a:off x="3987077" y="3822000"/>
            <a:ext cx="24213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100">
                <a:solidFill>
                  <a:schemeClr val="dk1"/>
                </a:solidFill>
                <a:latin typeface="Poppins Medium"/>
                <a:ea typeface="Poppins Medium"/>
                <a:cs typeface="Poppins Medium"/>
                <a:sym typeface="Poppins Medium"/>
              </a:rPr>
              <a:t>El consumo sostenible se transforma en un sacrificio</a:t>
            </a:r>
            <a:endParaRPr sz="1100">
              <a:solidFill>
                <a:schemeClr val="dk1"/>
              </a:solidFill>
              <a:latin typeface="Poppins Medium"/>
              <a:ea typeface="Poppins Medium"/>
              <a:cs typeface="Poppins Medium"/>
              <a:sym typeface="Poppins Medium"/>
            </a:endParaRPr>
          </a:p>
        </p:txBody>
      </p:sp>
      <p:sp>
        <p:nvSpPr>
          <p:cNvPr id="191" name="Google Shape;191;p28"/>
          <p:cNvSpPr txBox="1"/>
          <p:nvPr/>
        </p:nvSpPr>
        <p:spPr>
          <a:xfrm>
            <a:off x="3462964" y="4396714"/>
            <a:ext cx="34695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900" i="1">
                <a:solidFill>
                  <a:schemeClr val="dk1"/>
                </a:solidFill>
                <a:latin typeface="Poppins Medium"/>
                <a:ea typeface="Poppins Medium"/>
                <a:cs typeface="Poppins Medium"/>
                <a:sym typeface="Poppins Medium"/>
              </a:rPr>
              <a:t>“Si voy a tener que hacer sacrificios para ser sostenible, al menos que lo que se me exige tenga sentido…” </a:t>
            </a:r>
            <a:endParaRPr sz="1100">
              <a:solidFill>
                <a:schemeClr val="dk1"/>
              </a:solidFill>
              <a:latin typeface="Poppins Medium"/>
              <a:ea typeface="Poppins Medium"/>
              <a:cs typeface="Poppins Medium"/>
              <a:sym typeface="Poppins Medium"/>
            </a:endParaRPr>
          </a:p>
        </p:txBody>
      </p:sp>
      <p:sp>
        <p:nvSpPr>
          <p:cNvPr id="192" name="Google Shape;192;p28"/>
          <p:cNvSpPr txBox="1"/>
          <p:nvPr/>
        </p:nvSpPr>
        <p:spPr>
          <a:xfrm>
            <a:off x="4540275" y="2472225"/>
            <a:ext cx="131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lt1"/>
                </a:solidFill>
                <a:latin typeface="Poppins"/>
                <a:ea typeface="Poppins"/>
                <a:cs typeface="Poppins"/>
                <a:sym typeface="Poppins"/>
              </a:rPr>
              <a:t>BRECHA</a:t>
            </a:r>
            <a:endParaRPr b="1">
              <a:solidFill>
                <a:schemeClr val="lt1"/>
              </a:solidFill>
              <a:latin typeface="Poppins"/>
              <a:ea typeface="Poppins"/>
              <a:cs typeface="Poppins"/>
              <a:sym typeface="Poppins"/>
            </a:endParaRPr>
          </a:p>
        </p:txBody>
      </p:sp>
      <p:sp>
        <p:nvSpPr>
          <p:cNvPr id="193" name="Google Shape;193;p28"/>
          <p:cNvSpPr txBox="1"/>
          <p:nvPr/>
        </p:nvSpPr>
        <p:spPr>
          <a:xfrm>
            <a:off x="549275" y="2337000"/>
            <a:ext cx="1435200" cy="5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Presión moral: </a:t>
            </a:r>
            <a:endParaRPr sz="1100">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1100">
                <a:solidFill>
                  <a:schemeClr val="dk1"/>
                </a:solidFill>
                <a:latin typeface="Poppins Medium"/>
                <a:ea typeface="Poppins Medium"/>
                <a:cs typeface="Poppins Medium"/>
                <a:sym typeface="Poppins Medium"/>
              </a:rPr>
              <a:t>“lo políticamente correcto”</a:t>
            </a:r>
            <a:endParaRPr sz="1300">
              <a:solidFill>
                <a:schemeClr val="dk1"/>
              </a:solidFill>
              <a:latin typeface="Poppins Medium"/>
              <a:ea typeface="Poppins Medium"/>
              <a:cs typeface="Poppins Medium"/>
              <a:sym typeface="Poppins Medium"/>
            </a:endParaRPr>
          </a:p>
        </p:txBody>
      </p:sp>
      <p:pic>
        <p:nvPicPr>
          <p:cNvPr id="194" name="Google Shape;194;p28"/>
          <p:cNvPicPr preferRelativeResize="0"/>
          <p:nvPr/>
        </p:nvPicPr>
        <p:blipFill>
          <a:blip r:embed="rId3">
            <a:alphaModFix/>
          </a:blip>
          <a:stretch>
            <a:fillRect/>
          </a:stretch>
        </p:blipFill>
        <p:spPr>
          <a:xfrm>
            <a:off x="7160475" y="263750"/>
            <a:ext cx="1683600" cy="358335"/>
          </a:xfrm>
          <a:prstGeom prst="rect">
            <a:avLst/>
          </a:prstGeom>
          <a:noFill/>
          <a:ln>
            <a:noFill/>
          </a:ln>
        </p:spPr>
      </p:pic>
      <p:sp>
        <p:nvSpPr>
          <p:cNvPr id="195" name="Google Shape;195;p28"/>
          <p:cNvSpPr txBox="1">
            <a:spLocks noGrp="1"/>
          </p:cNvSpPr>
          <p:nvPr>
            <p:ph type="title" idx="4294967295"/>
          </p:nvPr>
        </p:nvSpPr>
        <p:spPr>
          <a:xfrm>
            <a:off x="342551" y="428200"/>
            <a:ext cx="4702800" cy="3462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Brecha propósito / acción</a:t>
            </a:r>
            <a:endParaRPr sz="2000" b="1">
              <a:solidFill>
                <a:srgbClr val="41BED0"/>
              </a:solidFill>
              <a:latin typeface="Poppins"/>
              <a:ea typeface="Poppins"/>
              <a:cs typeface="Poppins"/>
              <a:sym typeface="Poppins"/>
            </a:endParaRPr>
          </a:p>
        </p:txBody>
      </p:sp>
      <p:sp>
        <p:nvSpPr>
          <p:cNvPr id="196" name="Google Shape;196;p28"/>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6</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73500" y="914750"/>
            <a:ext cx="9220200" cy="3962400"/>
          </a:xfrm>
          <a:prstGeom prst="rect">
            <a:avLst/>
          </a:prstGeom>
          <a:solidFill>
            <a:srgbClr val="F9BF24">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txBox="1"/>
          <p:nvPr/>
        </p:nvSpPr>
        <p:spPr>
          <a:xfrm>
            <a:off x="7595515" y="2386559"/>
            <a:ext cx="16836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b="1">
                <a:solidFill>
                  <a:srgbClr val="3DA491"/>
                </a:solidFill>
                <a:latin typeface="Poppins"/>
                <a:ea typeface="Poppins"/>
                <a:cs typeface="Poppins"/>
                <a:sym typeface="Poppins"/>
              </a:rPr>
              <a:t>Comportamiento sostenible</a:t>
            </a:r>
            <a:endParaRPr sz="1100" b="1">
              <a:solidFill>
                <a:srgbClr val="3DA491"/>
              </a:solidFill>
              <a:latin typeface="Poppins"/>
              <a:ea typeface="Poppins"/>
              <a:cs typeface="Poppins"/>
              <a:sym typeface="Poppins"/>
            </a:endParaRPr>
          </a:p>
        </p:txBody>
      </p:sp>
      <p:cxnSp>
        <p:nvCxnSpPr>
          <p:cNvPr id="203" name="Google Shape;203;p29"/>
          <p:cNvCxnSpPr/>
          <p:nvPr/>
        </p:nvCxnSpPr>
        <p:spPr>
          <a:xfrm rot="10800000" flipH="1">
            <a:off x="1316750" y="2639597"/>
            <a:ext cx="3188400" cy="6300"/>
          </a:xfrm>
          <a:prstGeom prst="straightConnector1">
            <a:avLst/>
          </a:prstGeom>
          <a:noFill/>
          <a:ln w="57150" cap="flat" cmpd="sng">
            <a:solidFill>
              <a:srgbClr val="3DA491"/>
            </a:solidFill>
            <a:prstDash val="solid"/>
            <a:miter lim="800000"/>
            <a:headEnd type="oval" w="med" len="med"/>
            <a:tailEnd type="stealth" w="med" len="med"/>
          </a:ln>
        </p:spPr>
      </p:cxnSp>
      <p:cxnSp>
        <p:nvCxnSpPr>
          <p:cNvPr id="204" name="Google Shape;204;p29"/>
          <p:cNvCxnSpPr/>
          <p:nvPr/>
        </p:nvCxnSpPr>
        <p:spPr>
          <a:xfrm>
            <a:off x="7077125" y="2601950"/>
            <a:ext cx="518400" cy="7800"/>
          </a:xfrm>
          <a:prstGeom prst="straightConnector1">
            <a:avLst/>
          </a:prstGeom>
          <a:noFill/>
          <a:ln w="57150" cap="flat" cmpd="sng">
            <a:solidFill>
              <a:srgbClr val="3DA491"/>
            </a:solidFill>
            <a:prstDash val="solid"/>
            <a:miter lim="800000"/>
            <a:headEnd type="none" w="sm" len="sm"/>
            <a:tailEnd type="stealth" w="med" len="med"/>
          </a:ln>
        </p:spPr>
      </p:cxnSp>
      <p:sp>
        <p:nvSpPr>
          <p:cNvPr id="205" name="Google Shape;205;p29"/>
          <p:cNvSpPr txBox="1"/>
          <p:nvPr/>
        </p:nvSpPr>
        <p:spPr>
          <a:xfrm>
            <a:off x="222140" y="2426666"/>
            <a:ext cx="11220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Valores y actitudes</a:t>
            </a:r>
            <a:endParaRPr sz="1100">
              <a:latin typeface="Poppins"/>
              <a:ea typeface="Poppins"/>
              <a:cs typeface="Poppins"/>
              <a:sym typeface="Poppins"/>
            </a:endParaRPr>
          </a:p>
        </p:txBody>
      </p:sp>
      <p:sp>
        <p:nvSpPr>
          <p:cNvPr id="206" name="Google Shape;206;p29"/>
          <p:cNvSpPr txBox="1"/>
          <p:nvPr/>
        </p:nvSpPr>
        <p:spPr>
          <a:xfrm>
            <a:off x="1809053" y="1815756"/>
            <a:ext cx="8247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Hábitos</a:t>
            </a:r>
            <a:endParaRPr sz="1100">
              <a:latin typeface="Poppins"/>
              <a:ea typeface="Poppins"/>
              <a:cs typeface="Poppins"/>
              <a:sym typeface="Poppins"/>
            </a:endParaRPr>
          </a:p>
        </p:txBody>
      </p:sp>
      <p:sp>
        <p:nvSpPr>
          <p:cNvPr id="207" name="Google Shape;207;p29"/>
          <p:cNvSpPr txBox="1"/>
          <p:nvPr/>
        </p:nvSpPr>
        <p:spPr>
          <a:xfrm>
            <a:off x="1603679" y="3207250"/>
            <a:ext cx="9261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Sesgos </a:t>
            </a:r>
            <a:endParaRPr sz="1200">
              <a:solidFill>
                <a:schemeClr val="accent2"/>
              </a:solidFill>
              <a:latin typeface="Poppins"/>
              <a:ea typeface="Poppins"/>
              <a:cs typeface="Poppins"/>
              <a:sym typeface="Poppins"/>
            </a:endParaRPr>
          </a:p>
          <a:p>
            <a:pPr marL="0" marR="0" lvl="0" indent="0" algn="l" rtl="0">
              <a:spcBef>
                <a:spcPts val="0"/>
              </a:spcBef>
              <a:spcAft>
                <a:spcPts val="0"/>
              </a:spcAft>
              <a:buNone/>
            </a:pPr>
            <a:r>
              <a:rPr lang="en-US" sz="1200">
                <a:solidFill>
                  <a:schemeClr val="accent2"/>
                </a:solidFill>
                <a:latin typeface="Poppins"/>
                <a:ea typeface="Poppins"/>
                <a:cs typeface="Poppins"/>
                <a:sym typeface="Poppins"/>
              </a:rPr>
              <a:t>cognitivos</a:t>
            </a:r>
            <a:endParaRPr sz="1100">
              <a:latin typeface="Poppins"/>
              <a:ea typeface="Poppins"/>
              <a:cs typeface="Poppins"/>
              <a:sym typeface="Poppins"/>
            </a:endParaRPr>
          </a:p>
        </p:txBody>
      </p:sp>
      <p:sp>
        <p:nvSpPr>
          <p:cNvPr id="208" name="Google Shape;208;p29"/>
          <p:cNvSpPr txBox="1"/>
          <p:nvPr/>
        </p:nvSpPr>
        <p:spPr>
          <a:xfrm>
            <a:off x="4402024" y="3173573"/>
            <a:ext cx="13392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Normas institucionales</a:t>
            </a:r>
            <a:endParaRPr sz="1100">
              <a:latin typeface="Poppins"/>
              <a:ea typeface="Poppins"/>
              <a:cs typeface="Poppins"/>
              <a:sym typeface="Poppins"/>
            </a:endParaRPr>
          </a:p>
        </p:txBody>
      </p:sp>
      <p:sp>
        <p:nvSpPr>
          <p:cNvPr id="209" name="Google Shape;209;p29"/>
          <p:cNvSpPr txBox="1"/>
          <p:nvPr/>
        </p:nvSpPr>
        <p:spPr>
          <a:xfrm>
            <a:off x="4270775" y="1664513"/>
            <a:ext cx="14706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Condiciones materiales</a:t>
            </a:r>
            <a:endParaRPr sz="1100">
              <a:latin typeface="Poppins"/>
              <a:ea typeface="Poppins"/>
              <a:cs typeface="Poppins"/>
              <a:sym typeface="Poppins"/>
            </a:endParaRPr>
          </a:p>
        </p:txBody>
      </p:sp>
      <p:sp>
        <p:nvSpPr>
          <p:cNvPr id="210" name="Google Shape;210;p29"/>
          <p:cNvSpPr txBox="1"/>
          <p:nvPr/>
        </p:nvSpPr>
        <p:spPr>
          <a:xfrm>
            <a:off x="2971275" y="2103100"/>
            <a:ext cx="11577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Información y discursos</a:t>
            </a:r>
            <a:endParaRPr sz="1100">
              <a:latin typeface="Poppins"/>
              <a:ea typeface="Poppins"/>
              <a:cs typeface="Poppins"/>
              <a:sym typeface="Poppins"/>
            </a:endParaRPr>
          </a:p>
        </p:txBody>
      </p:sp>
      <p:sp>
        <p:nvSpPr>
          <p:cNvPr id="211" name="Google Shape;211;p29"/>
          <p:cNvSpPr txBox="1"/>
          <p:nvPr/>
        </p:nvSpPr>
        <p:spPr>
          <a:xfrm>
            <a:off x="5758658" y="2311250"/>
            <a:ext cx="13776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Estrategias y condiciones de mercado y servicios</a:t>
            </a:r>
            <a:endParaRPr sz="1100">
              <a:latin typeface="Poppins"/>
              <a:ea typeface="Poppins"/>
              <a:cs typeface="Poppins"/>
              <a:sym typeface="Poppins"/>
            </a:endParaRPr>
          </a:p>
        </p:txBody>
      </p:sp>
      <p:sp>
        <p:nvSpPr>
          <p:cNvPr id="212" name="Google Shape;212;p29"/>
          <p:cNvSpPr txBox="1"/>
          <p:nvPr/>
        </p:nvSpPr>
        <p:spPr>
          <a:xfrm>
            <a:off x="2942999" y="2777625"/>
            <a:ext cx="11220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accent2"/>
                </a:solidFill>
                <a:latin typeface="Poppins"/>
                <a:ea typeface="Poppins"/>
                <a:cs typeface="Poppins"/>
                <a:sym typeface="Poppins"/>
              </a:rPr>
              <a:t>Experiencias y emociones</a:t>
            </a:r>
            <a:endParaRPr sz="1100">
              <a:latin typeface="Poppins"/>
              <a:ea typeface="Poppins"/>
              <a:cs typeface="Poppins"/>
              <a:sym typeface="Poppins"/>
            </a:endParaRPr>
          </a:p>
        </p:txBody>
      </p:sp>
      <p:sp>
        <p:nvSpPr>
          <p:cNvPr id="213" name="Google Shape;213;p29"/>
          <p:cNvSpPr txBox="1"/>
          <p:nvPr/>
        </p:nvSpPr>
        <p:spPr>
          <a:xfrm>
            <a:off x="2195703" y="4230875"/>
            <a:ext cx="49050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900"/>
              <a:buFont typeface="Calibri"/>
              <a:buNone/>
            </a:pPr>
            <a:r>
              <a:rPr lang="en-US" sz="1000">
                <a:solidFill>
                  <a:schemeClr val="dk1"/>
                </a:solidFill>
                <a:latin typeface="Poppins Medium"/>
                <a:ea typeface="Poppins Medium"/>
                <a:cs typeface="Poppins Medium"/>
                <a:sym typeface="Poppins Medium"/>
              </a:rPr>
              <a:t>Aquellos/as con características psicosociales favorables a la sostenibilidad todavía tienen que superar la brecha contextual.</a:t>
            </a:r>
            <a:endParaRPr sz="1000">
              <a:solidFill>
                <a:schemeClr val="dk1"/>
              </a:solidFill>
              <a:latin typeface="Poppins Medium"/>
              <a:ea typeface="Poppins Medium"/>
              <a:cs typeface="Poppins Medium"/>
              <a:sym typeface="Poppins Medium"/>
            </a:endParaRPr>
          </a:p>
        </p:txBody>
      </p:sp>
      <p:sp>
        <p:nvSpPr>
          <p:cNvPr id="214" name="Google Shape;214;p29"/>
          <p:cNvSpPr/>
          <p:nvPr/>
        </p:nvSpPr>
        <p:spPr>
          <a:xfrm>
            <a:off x="4516539" y="2175350"/>
            <a:ext cx="926100" cy="9261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p:nvPr/>
        </p:nvSpPr>
        <p:spPr>
          <a:xfrm>
            <a:off x="4337663" y="2379200"/>
            <a:ext cx="1314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chemeClr val="lt1"/>
                </a:solidFill>
                <a:latin typeface="Poppins"/>
                <a:ea typeface="Poppins"/>
                <a:cs typeface="Poppins"/>
                <a:sym typeface="Poppins"/>
              </a:rPr>
              <a:t>Brecha contextual</a:t>
            </a:r>
            <a:endParaRPr sz="1100" b="1">
              <a:solidFill>
                <a:schemeClr val="lt1"/>
              </a:solidFill>
              <a:latin typeface="Poppins"/>
              <a:ea typeface="Poppins"/>
              <a:cs typeface="Poppins"/>
              <a:sym typeface="Poppins"/>
            </a:endParaRPr>
          </a:p>
          <a:p>
            <a:pPr marL="0" lvl="0" indent="0" algn="l" rtl="0">
              <a:spcBef>
                <a:spcPts val="0"/>
              </a:spcBef>
              <a:spcAft>
                <a:spcPts val="0"/>
              </a:spcAft>
              <a:buNone/>
            </a:pPr>
            <a:endParaRPr sz="1100" b="1">
              <a:solidFill>
                <a:schemeClr val="lt1"/>
              </a:solidFill>
              <a:latin typeface="Poppins"/>
              <a:ea typeface="Poppins"/>
              <a:cs typeface="Poppins"/>
              <a:sym typeface="Poppins"/>
            </a:endParaRPr>
          </a:p>
        </p:txBody>
      </p:sp>
      <p:sp>
        <p:nvSpPr>
          <p:cNvPr id="216" name="Google Shape;216;p29"/>
          <p:cNvSpPr/>
          <p:nvPr/>
        </p:nvSpPr>
        <p:spPr>
          <a:xfrm>
            <a:off x="1845677" y="2175350"/>
            <a:ext cx="926100" cy="926100"/>
          </a:xfrm>
          <a:prstGeom prst="ellipse">
            <a:avLst/>
          </a:prstGeom>
          <a:solidFill>
            <a:srgbClr val="3DA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txBox="1"/>
          <p:nvPr/>
        </p:nvSpPr>
        <p:spPr>
          <a:xfrm>
            <a:off x="1642850" y="2358975"/>
            <a:ext cx="1314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chemeClr val="lt1"/>
                </a:solidFill>
                <a:latin typeface="Poppins"/>
                <a:ea typeface="Poppins"/>
                <a:cs typeface="Poppins"/>
                <a:sym typeface="Poppins"/>
              </a:rPr>
              <a:t>Brecha psicosocial</a:t>
            </a:r>
            <a:endParaRPr sz="1100" b="1">
              <a:solidFill>
                <a:schemeClr val="lt1"/>
              </a:solidFill>
              <a:latin typeface="Poppins"/>
              <a:ea typeface="Poppins"/>
              <a:cs typeface="Poppins"/>
              <a:sym typeface="Poppins"/>
            </a:endParaRPr>
          </a:p>
          <a:p>
            <a:pPr marL="0" lvl="0" indent="0" algn="ctr" rtl="0">
              <a:spcBef>
                <a:spcPts val="0"/>
              </a:spcBef>
              <a:spcAft>
                <a:spcPts val="0"/>
              </a:spcAft>
              <a:buNone/>
            </a:pPr>
            <a:endParaRPr sz="1100" b="1">
              <a:solidFill>
                <a:schemeClr val="lt1"/>
              </a:solidFill>
              <a:latin typeface="Poppins"/>
              <a:ea typeface="Poppins"/>
              <a:cs typeface="Poppins"/>
              <a:sym typeface="Poppins"/>
            </a:endParaRPr>
          </a:p>
        </p:txBody>
      </p:sp>
      <p:sp>
        <p:nvSpPr>
          <p:cNvPr id="218" name="Google Shape;218;p29"/>
          <p:cNvSpPr txBox="1">
            <a:spLocks noGrp="1"/>
          </p:cNvSpPr>
          <p:nvPr>
            <p:ph type="title"/>
          </p:nvPr>
        </p:nvSpPr>
        <p:spPr>
          <a:xfrm>
            <a:off x="342552" y="428200"/>
            <a:ext cx="6511500" cy="3462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a:solidFill>
                  <a:srgbClr val="41BED0"/>
                </a:solidFill>
                <a:latin typeface="Poppins"/>
                <a:ea typeface="Poppins"/>
                <a:cs typeface="Poppins"/>
                <a:sym typeface="Poppins"/>
              </a:rPr>
              <a:t>Proceso de superación de la brecha a la acción</a:t>
            </a:r>
            <a:endParaRPr sz="2000" b="1">
              <a:solidFill>
                <a:srgbClr val="41BED0"/>
              </a:solidFill>
              <a:latin typeface="Poppins"/>
              <a:ea typeface="Poppins"/>
              <a:cs typeface="Poppins"/>
              <a:sym typeface="Poppins"/>
            </a:endParaRPr>
          </a:p>
        </p:txBody>
      </p:sp>
      <p:pic>
        <p:nvPicPr>
          <p:cNvPr id="219" name="Google Shape;219;p29"/>
          <p:cNvPicPr preferRelativeResize="0"/>
          <p:nvPr/>
        </p:nvPicPr>
        <p:blipFill>
          <a:blip r:embed="rId3">
            <a:alphaModFix/>
          </a:blip>
          <a:stretch>
            <a:fillRect/>
          </a:stretch>
        </p:blipFill>
        <p:spPr>
          <a:xfrm>
            <a:off x="7160475" y="263750"/>
            <a:ext cx="1683600" cy="358335"/>
          </a:xfrm>
          <a:prstGeom prst="rect">
            <a:avLst/>
          </a:prstGeom>
          <a:noFill/>
          <a:ln>
            <a:noFill/>
          </a:ln>
        </p:spPr>
      </p:pic>
      <p:cxnSp>
        <p:nvCxnSpPr>
          <p:cNvPr id="220" name="Google Shape;220;p29"/>
          <p:cNvCxnSpPr/>
          <p:nvPr/>
        </p:nvCxnSpPr>
        <p:spPr>
          <a:xfrm>
            <a:off x="5393850" y="2638400"/>
            <a:ext cx="325800" cy="0"/>
          </a:xfrm>
          <a:prstGeom prst="straightConnector1">
            <a:avLst/>
          </a:prstGeom>
          <a:noFill/>
          <a:ln w="76200" cap="flat" cmpd="sng">
            <a:solidFill>
              <a:srgbClr val="3DA491"/>
            </a:solidFill>
            <a:prstDash val="solid"/>
            <a:round/>
            <a:headEnd type="none" w="med" len="med"/>
            <a:tailEnd type="none" w="med" len="med"/>
          </a:ln>
        </p:spPr>
      </p:cxnSp>
      <p:sp>
        <p:nvSpPr>
          <p:cNvPr id="221" name="Google Shape;221;p29"/>
          <p:cNvSpPr txBox="1">
            <a:spLocks noGrp="1"/>
          </p:cNvSpPr>
          <p:nvPr>
            <p:ph type="sldNum" idx="4294967295"/>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7</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0"/>
          <p:cNvPicPr preferRelativeResize="0"/>
          <p:nvPr/>
        </p:nvPicPr>
        <p:blipFill rotWithShape="1">
          <a:blip r:embed="rId3">
            <a:alphaModFix/>
          </a:blip>
          <a:srcRect t="10215" b="10223"/>
          <a:stretch/>
        </p:blipFill>
        <p:spPr>
          <a:xfrm>
            <a:off x="0" y="0"/>
            <a:ext cx="9144000" cy="5143499"/>
          </a:xfrm>
          <a:prstGeom prst="rect">
            <a:avLst/>
          </a:prstGeom>
          <a:noFill/>
          <a:ln>
            <a:noFill/>
          </a:ln>
        </p:spPr>
      </p:pic>
      <p:sp>
        <p:nvSpPr>
          <p:cNvPr id="228" name="Google Shape;228;p30"/>
          <p:cNvSpPr txBox="1"/>
          <p:nvPr/>
        </p:nvSpPr>
        <p:spPr>
          <a:xfrm>
            <a:off x="2971900" y="1695900"/>
            <a:ext cx="56007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solidFill>
                  <a:schemeClr val="dk1"/>
                </a:solidFill>
                <a:latin typeface="Poppins"/>
                <a:ea typeface="Poppins"/>
                <a:cs typeface="Poppins"/>
                <a:sym typeface="Poppins"/>
              </a:rPr>
              <a:t>Impulso al </a:t>
            </a:r>
            <a:endParaRPr sz="4100" b="1">
              <a:solidFill>
                <a:schemeClr val="dk1"/>
              </a:solidFill>
              <a:latin typeface="Poppins"/>
              <a:ea typeface="Poppins"/>
              <a:cs typeface="Poppins"/>
              <a:sym typeface="Poppins"/>
            </a:endParaRPr>
          </a:p>
          <a:p>
            <a:pPr marL="0" lvl="0" indent="0" algn="l" rtl="0">
              <a:spcBef>
                <a:spcPts val="0"/>
              </a:spcBef>
              <a:spcAft>
                <a:spcPts val="0"/>
              </a:spcAft>
              <a:buNone/>
            </a:pPr>
            <a:r>
              <a:rPr lang="en-US" sz="4100" b="1">
                <a:solidFill>
                  <a:schemeClr val="dk1"/>
                </a:solidFill>
                <a:latin typeface="Poppins"/>
                <a:ea typeface="Poppins"/>
                <a:cs typeface="Poppins"/>
                <a:sym typeface="Poppins"/>
              </a:rPr>
              <a:t>consumo </a:t>
            </a:r>
            <a:endParaRPr sz="4100" b="1">
              <a:solidFill>
                <a:schemeClr val="dk1"/>
              </a:solidFill>
              <a:latin typeface="Poppins"/>
              <a:ea typeface="Poppins"/>
              <a:cs typeface="Poppins"/>
              <a:sym typeface="Poppins"/>
            </a:endParaRPr>
          </a:p>
          <a:p>
            <a:pPr marL="0" lvl="0" indent="0" algn="l" rtl="0">
              <a:spcBef>
                <a:spcPts val="0"/>
              </a:spcBef>
              <a:spcAft>
                <a:spcPts val="0"/>
              </a:spcAft>
              <a:buNone/>
            </a:pPr>
            <a:r>
              <a:rPr lang="en-US" sz="4100" b="1">
                <a:solidFill>
                  <a:schemeClr val="dk1"/>
                </a:solidFill>
                <a:latin typeface="Poppins"/>
                <a:ea typeface="Poppins"/>
                <a:cs typeface="Poppins"/>
                <a:sym typeface="Poppins"/>
              </a:rPr>
              <a:t>sostenible</a:t>
            </a:r>
            <a:endParaRPr sz="4100" b="1">
              <a:solidFill>
                <a:schemeClr val="dk1"/>
              </a:solidFill>
              <a:latin typeface="Poppins"/>
              <a:ea typeface="Poppins"/>
              <a:cs typeface="Poppins"/>
              <a:sym typeface="Poppins"/>
            </a:endParaRPr>
          </a:p>
        </p:txBody>
      </p:sp>
      <p:pic>
        <p:nvPicPr>
          <p:cNvPr id="229" name="Google Shape;229;p30"/>
          <p:cNvPicPr preferRelativeResize="0"/>
          <p:nvPr/>
        </p:nvPicPr>
        <p:blipFill>
          <a:blip r:embed="rId4">
            <a:alphaModFix/>
          </a:blip>
          <a:stretch>
            <a:fillRect/>
          </a:stretch>
        </p:blipFill>
        <p:spPr>
          <a:xfrm>
            <a:off x="7160475" y="263750"/>
            <a:ext cx="1683600" cy="358335"/>
          </a:xfrm>
          <a:prstGeom prst="rect">
            <a:avLst/>
          </a:prstGeom>
          <a:noFill/>
          <a:ln>
            <a:noFill/>
          </a:ln>
        </p:spPr>
      </p:pic>
      <p:pic>
        <p:nvPicPr>
          <p:cNvPr id="230" name="Google Shape;230;p30"/>
          <p:cNvPicPr preferRelativeResize="0"/>
          <p:nvPr/>
        </p:nvPicPr>
        <p:blipFill>
          <a:blip r:embed="rId5">
            <a:alphaModFix/>
          </a:blip>
          <a:stretch>
            <a:fillRect/>
          </a:stretch>
        </p:blipFill>
        <p:spPr>
          <a:xfrm>
            <a:off x="8111171" y="4667026"/>
            <a:ext cx="1032825" cy="476475"/>
          </a:xfrm>
          <a:prstGeom prst="rect">
            <a:avLst/>
          </a:prstGeom>
          <a:noFill/>
          <a:ln>
            <a:noFill/>
          </a:ln>
        </p:spPr>
      </p:pic>
      <p:pic>
        <p:nvPicPr>
          <p:cNvPr id="231" name="Google Shape;231;p30"/>
          <p:cNvPicPr preferRelativeResize="0"/>
          <p:nvPr/>
        </p:nvPicPr>
        <p:blipFill>
          <a:blip r:embed="rId6">
            <a:alphaModFix/>
          </a:blip>
          <a:stretch>
            <a:fillRect/>
          </a:stretch>
        </p:blipFill>
        <p:spPr>
          <a:xfrm>
            <a:off x="6464306" y="4667025"/>
            <a:ext cx="1588257" cy="476475"/>
          </a:xfrm>
          <a:prstGeom prst="rect">
            <a:avLst/>
          </a:prstGeom>
          <a:noFill/>
          <a:ln>
            <a:noFill/>
          </a:ln>
        </p:spPr>
      </p:pic>
      <p:pic>
        <p:nvPicPr>
          <p:cNvPr id="232" name="Google Shape;232;p30"/>
          <p:cNvPicPr preferRelativeResize="0"/>
          <p:nvPr/>
        </p:nvPicPr>
        <p:blipFill>
          <a:blip r:embed="rId7">
            <a:alphaModFix/>
          </a:blip>
          <a:stretch>
            <a:fillRect/>
          </a:stretch>
        </p:blipFill>
        <p:spPr>
          <a:xfrm>
            <a:off x="5106868" y="4562396"/>
            <a:ext cx="1328099" cy="566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1"/>
          <p:cNvPicPr preferRelativeResize="0"/>
          <p:nvPr/>
        </p:nvPicPr>
        <p:blipFill rotWithShape="1">
          <a:blip r:embed="rId3">
            <a:alphaModFix/>
          </a:blip>
          <a:srcRect t="19807"/>
          <a:stretch/>
        </p:blipFill>
        <p:spPr>
          <a:xfrm>
            <a:off x="0" y="0"/>
            <a:ext cx="9143998" cy="5183101"/>
          </a:xfrm>
          <a:prstGeom prst="rect">
            <a:avLst/>
          </a:prstGeom>
          <a:noFill/>
          <a:ln>
            <a:noFill/>
          </a:ln>
        </p:spPr>
      </p:pic>
      <p:sp>
        <p:nvSpPr>
          <p:cNvPr id="238" name="Google Shape;238;p31"/>
          <p:cNvSpPr txBox="1"/>
          <p:nvPr/>
        </p:nvSpPr>
        <p:spPr>
          <a:xfrm>
            <a:off x="1061354" y="4710196"/>
            <a:ext cx="50781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i="0" u="none" strike="noStrike">
                <a:solidFill>
                  <a:srgbClr val="7F7F7F"/>
                </a:solidFill>
                <a:latin typeface="Poppins"/>
                <a:ea typeface="Poppins"/>
                <a:cs typeface="Poppins"/>
                <a:sym typeface="Poppins"/>
              </a:rPr>
              <a:t>P.4. ¿Cuál de las siguientes afirmaciones refleja mejor su opinión sobre los posibles efectos que puede tener el cambio climático en España?. Base: total entrevistados. 2.151</a:t>
            </a:r>
            <a:endParaRPr sz="800">
              <a:solidFill>
                <a:srgbClr val="7F7F7F"/>
              </a:solidFill>
              <a:latin typeface="Poppins"/>
              <a:ea typeface="Poppins"/>
              <a:cs typeface="Poppins"/>
              <a:sym typeface="Poppins"/>
            </a:endParaRPr>
          </a:p>
        </p:txBody>
      </p:sp>
      <p:sp>
        <p:nvSpPr>
          <p:cNvPr id="239" name="Google Shape;239;p31"/>
          <p:cNvSpPr txBox="1">
            <a:spLocks noGrp="1"/>
          </p:cNvSpPr>
          <p:nvPr>
            <p:ph type="title" idx="4294967295"/>
          </p:nvPr>
        </p:nvSpPr>
        <p:spPr>
          <a:xfrm>
            <a:off x="494947" y="428200"/>
            <a:ext cx="3872400" cy="346200"/>
          </a:xfrm>
          <a:prstGeom prst="rect">
            <a:avLst/>
          </a:prstGeom>
          <a:solidFill>
            <a:schemeClr val="lt1"/>
          </a:solid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171FF"/>
              </a:buClr>
              <a:buSzPts val="1800"/>
              <a:buFont typeface="Calibri"/>
              <a:buNone/>
            </a:pPr>
            <a:r>
              <a:rPr lang="en-US" sz="2000" b="1">
                <a:solidFill>
                  <a:srgbClr val="41BED0"/>
                </a:solidFill>
                <a:latin typeface="Poppins"/>
                <a:ea typeface="Poppins"/>
                <a:cs typeface="Poppins"/>
                <a:sym typeface="Poppins"/>
              </a:rPr>
              <a:t>Existe percepción del riesgo</a:t>
            </a:r>
            <a:endParaRPr sz="2000" b="1">
              <a:solidFill>
                <a:srgbClr val="41BED0"/>
              </a:solidFill>
              <a:latin typeface="Poppins"/>
              <a:ea typeface="Poppins"/>
              <a:cs typeface="Poppins"/>
              <a:sym typeface="Poppins"/>
            </a:endParaRPr>
          </a:p>
        </p:txBody>
      </p:sp>
      <p:pic>
        <p:nvPicPr>
          <p:cNvPr id="240" name="Google Shape;240;p31"/>
          <p:cNvPicPr preferRelativeResize="0"/>
          <p:nvPr/>
        </p:nvPicPr>
        <p:blipFill>
          <a:blip r:embed="rId4">
            <a:alphaModFix/>
          </a:blip>
          <a:stretch>
            <a:fillRect/>
          </a:stretch>
        </p:blipFill>
        <p:spPr>
          <a:xfrm>
            <a:off x="647700" y="1938020"/>
            <a:ext cx="7824749" cy="2065555"/>
          </a:xfrm>
          <a:prstGeom prst="rect">
            <a:avLst/>
          </a:prstGeom>
          <a:noFill/>
          <a:ln>
            <a:noFill/>
          </a:ln>
        </p:spPr>
      </p:pic>
      <p:sp>
        <p:nvSpPr>
          <p:cNvPr id="241" name="Google Shape;241;p31"/>
          <p:cNvSpPr txBox="1"/>
          <p:nvPr/>
        </p:nvSpPr>
        <p:spPr>
          <a:xfrm>
            <a:off x="2262188" y="1355225"/>
            <a:ext cx="4296300" cy="269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300" b="1">
                <a:solidFill>
                  <a:schemeClr val="dk1"/>
                </a:solidFill>
                <a:latin typeface="Poppins"/>
                <a:ea typeface="Poppins"/>
                <a:cs typeface="Poppins"/>
                <a:sym typeface="Poppins"/>
              </a:rPr>
              <a:t>Percepción de los efectos del cambio climático</a:t>
            </a:r>
            <a:endParaRPr sz="1200" b="1">
              <a:solidFill>
                <a:schemeClr val="dk1"/>
              </a:solidFill>
              <a:latin typeface="Poppins"/>
              <a:ea typeface="Poppins"/>
              <a:cs typeface="Poppins"/>
              <a:sym typeface="Poppins"/>
            </a:endParaRPr>
          </a:p>
        </p:txBody>
      </p:sp>
      <p:pic>
        <p:nvPicPr>
          <p:cNvPr id="242" name="Google Shape;242;p31"/>
          <p:cNvPicPr preferRelativeResize="0"/>
          <p:nvPr/>
        </p:nvPicPr>
        <p:blipFill>
          <a:blip r:embed="rId5">
            <a:alphaModFix/>
          </a:blip>
          <a:stretch>
            <a:fillRect/>
          </a:stretch>
        </p:blipFill>
        <p:spPr>
          <a:xfrm>
            <a:off x="7160475" y="263750"/>
            <a:ext cx="1683600" cy="358335"/>
          </a:xfrm>
          <a:prstGeom prst="rect">
            <a:avLst/>
          </a:prstGeom>
          <a:noFill/>
          <a:ln>
            <a:noFill/>
          </a:ln>
        </p:spPr>
      </p:pic>
      <p:sp>
        <p:nvSpPr>
          <p:cNvPr id="243" name="Google Shape;243;p31"/>
          <p:cNvSpPr txBox="1">
            <a:spLocks noGrp="1"/>
          </p:cNvSpPr>
          <p:nvPr>
            <p:ph type="sldNum" idx="12"/>
          </p:nvPr>
        </p:nvSpPr>
        <p:spPr>
          <a:xfrm>
            <a:off x="8569875" y="4648548"/>
            <a:ext cx="274200" cy="22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6C6D70"/>
              </a:buClr>
              <a:buFont typeface="Arial"/>
              <a:buNone/>
            </a:pPr>
            <a:fld id="{00000000-1234-1234-1234-123412341234}" type="slidenum">
              <a:rPr lang="en-US" sz="800">
                <a:solidFill>
                  <a:schemeClr val="dk1"/>
                </a:solidFill>
                <a:latin typeface="Poppins Medium"/>
                <a:ea typeface="Poppins Medium"/>
                <a:cs typeface="Poppins Medium"/>
                <a:sym typeface="Poppins Medium"/>
              </a:rPr>
              <a:t>9</a:t>
            </a:fld>
            <a:endParaRPr sz="1000">
              <a:solidFill>
                <a:schemeClr val="dk1"/>
              </a:solidFill>
              <a:latin typeface="Poppins Medium"/>
              <a:ea typeface="Poppins Medium"/>
              <a:cs typeface="Poppins Medium"/>
              <a:sym typeface="Poppins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3520</Words>
  <Application>Microsoft Office PowerPoint</Application>
  <PresentationFormat>Presentación en pantalla (16:9)</PresentationFormat>
  <Paragraphs>507</Paragraphs>
  <Slides>53</Slides>
  <Notes>53</Notes>
  <HiddenSlides>2</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53</vt:i4>
      </vt:variant>
    </vt:vector>
  </HeadingPairs>
  <TitlesOfParts>
    <vt:vector size="62" baseType="lpstr">
      <vt:lpstr>Helvetica Neue</vt:lpstr>
      <vt:lpstr>Arial</vt:lpstr>
      <vt:lpstr>Calibri</vt:lpstr>
      <vt:lpstr>Noto Sans Symbols</vt:lpstr>
      <vt:lpstr>Poppins Medium</vt:lpstr>
      <vt:lpstr>Poppins</vt:lpstr>
      <vt:lpstr>Poppins SemiBold</vt:lpstr>
      <vt:lpstr>Courier New</vt:lpstr>
      <vt:lpstr>Simple Light</vt:lpstr>
      <vt:lpstr>Presentación de PowerPoint</vt:lpstr>
      <vt:lpstr>Presentación de PowerPoint</vt:lpstr>
      <vt:lpstr>Presentación de PowerPoint</vt:lpstr>
      <vt:lpstr>Presentación de PowerPoint</vt:lpstr>
      <vt:lpstr>Presentación de PowerPoint</vt:lpstr>
      <vt:lpstr>Brecha propósito / acción</vt:lpstr>
      <vt:lpstr>Proceso de superación de la brecha a la acción</vt:lpstr>
      <vt:lpstr>Presentación de PowerPoint</vt:lpstr>
      <vt:lpstr>Existe percepción del riesgo</vt:lpstr>
      <vt:lpstr>El cambio climático genera la idea de que hay que actuar</vt:lpstr>
      <vt:lpstr>Domina la “deseabilidad”  de ser sostenible</vt:lpstr>
      <vt:lpstr>Presentación de PowerPoint</vt:lpstr>
      <vt:lpstr>El cambio climático no se ha  convertido aún en una prioridad</vt:lpstr>
      <vt:lpstr>La predisposición emocional no incentiva un cambio optimista de la cultura de consumo</vt:lpstr>
      <vt:lpstr>Dificultades para imaginar la sociedad  del futuro</vt:lpstr>
      <vt:lpstr>Las sociedades del Norte  de Europa como modelo</vt:lpstr>
      <vt:lpstr>La sociedad interioriza discursos que relativizan la transición sostenible</vt:lpstr>
      <vt:lpstr>El comportamiento sostenible real se limita a hábitos poco sacrificados</vt:lpstr>
      <vt:lpstr>Presentación de PowerPoint</vt:lpstr>
      <vt:lpstr>Relevancia de la ideología y  el consumidor cosmopolita </vt:lpstr>
      <vt:lpstr>Ejes de posicionamiento ante la sostenibilidad</vt:lpstr>
      <vt:lpstr>Posiciones ante el consumo sostenible </vt:lpstr>
      <vt:lpstr>Un 30% ya se sitúa en una cultura activa de la sostenibilidad</vt:lpstr>
      <vt:lpstr>Presentación de PowerPoint</vt:lpstr>
      <vt:lpstr>Presentación de PowerPoint</vt:lpstr>
      <vt:lpstr>Apps para limitar desechos: un gran concepto</vt:lpstr>
      <vt:lpstr>La sostenibilidad también importa, no solo la calidad  o el sabor</vt:lpstr>
      <vt:lpstr>Presentación de PowerPoint</vt:lpstr>
      <vt:lpstr>Acciones que permiten superar la brecha a la acción</vt:lpstr>
      <vt:lpstr>La paradoja de la alarma sobre el cambio climático</vt:lpstr>
      <vt:lpstr>Presentación de PowerPoint</vt:lpstr>
      <vt:lpstr>Sostenibilidad y aversión a la pérdida </vt:lpstr>
      <vt:lpstr>Tres medios para el cambio </vt:lpstr>
      <vt:lpstr>Presentación de PowerPoint</vt:lpstr>
      <vt:lpstr>Brecha propósito/ acción</vt:lpstr>
      <vt:lpstr>Grado de información sobre el cambio climático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TXUSMA</dc:creator>
  <cp:lastModifiedBy>TXUSMA</cp:lastModifiedBy>
  <cp:revision>1</cp:revision>
  <dcterms:modified xsi:type="dcterms:W3CDTF">2023-11-27T09:18:34Z</dcterms:modified>
</cp:coreProperties>
</file>